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85" r:id="rId4"/>
    <p:sldId id="277" r:id="rId5"/>
    <p:sldId id="278" r:id="rId6"/>
    <p:sldId id="286" r:id="rId7"/>
    <p:sldId id="279" r:id="rId8"/>
    <p:sldId id="283" r:id="rId9"/>
    <p:sldId id="280" r:id="rId10"/>
    <p:sldId id="282" r:id="rId11"/>
    <p:sldId id="284" r:id="rId12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869EA-88F3-47E0-AD7E-DFBA9A6171D2}" type="doc">
      <dgm:prSet loTypeId="urn:microsoft.com/office/officeart/2005/8/layout/cycle7" loCatId="cycle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16D4ABA-03F9-4381-A96D-B280B9C57A17}">
      <dgm:prSet phldrT="[Текст]"/>
      <dgm:spPr/>
      <dgm:t>
        <a:bodyPr/>
        <a:lstStyle/>
        <a:p>
          <a:r>
            <a:rPr lang="ru-RU" b="1" dirty="0"/>
            <a:t>Взаимодействия на основе ИКТ</a:t>
          </a:r>
        </a:p>
      </dgm:t>
    </dgm:pt>
    <dgm:pt modelId="{B1482672-18F9-4379-8DE8-5CC0CEDAA836}" type="parTrans" cxnId="{B30716E9-5DB6-4362-9178-C028EA43C4EA}">
      <dgm:prSet/>
      <dgm:spPr/>
      <dgm:t>
        <a:bodyPr/>
        <a:lstStyle/>
        <a:p>
          <a:endParaRPr lang="ru-RU"/>
        </a:p>
      </dgm:t>
    </dgm:pt>
    <dgm:pt modelId="{0C426E83-110C-46F7-81D2-A582679AE0C4}" type="sibTrans" cxnId="{B30716E9-5DB6-4362-9178-C028EA43C4EA}">
      <dgm:prSet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62A7FD27-5D61-4CFF-B125-94A686CFE95D}">
      <dgm:prSet phldrT="[Текст]"/>
      <dgm:spPr/>
      <dgm:t>
        <a:bodyPr/>
        <a:lstStyle/>
        <a:p>
          <a:r>
            <a:rPr lang="en-US" dirty="0"/>
            <a:t>MOODLE</a:t>
          </a:r>
          <a:endParaRPr lang="ru-RU" dirty="0"/>
        </a:p>
      </dgm:t>
    </dgm:pt>
    <dgm:pt modelId="{9676EAED-2524-4386-B737-08CE4D203ECE}" type="parTrans" cxnId="{A770FC44-9935-4083-BC43-3F0AF087998A}">
      <dgm:prSet/>
      <dgm:spPr/>
      <dgm:t>
        <a:bodyPr/>
        <a:lstStyle/>
        <a:p>
          <a:endParaRPr lang="ru-RU"/>
        </a:p>
      </dgm:t>
    </dgm:pt>
    <dgm:pt modelId="{330E7E53-925A-45D6-A022-AE9E7CE4CD0A}" type="sibTrans" cxnId="{A770FC44-9935-4083-BC43-3F0AF087998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BCD2D25-D838-4DD3-A852-ADBAC5FFB7E6}">
      <dgm:prSet phldrT="[Текст]"/>
      <dgm:spPr/>
      <dgm:t>
        <a:bodyPr/>
        <a:lstStyle/>
        <a:p>
          <a:r>
            <a:rPr lang="en-US" dirty="0"/>
            <a:t>youtube.com</a:t>
          </a:r>
          <a:endParaRPr lang="ru-RU" dirty="0"/>
        </a:p>
      </dgm:t>
    </dgm:pt>
    <dgm:pt modelId="{0137C0CA-A372-4254-B1CF-B83EACF12B98}" type="parTrans" cxnId="{8ECC0D8F-FCA1-40EC-ABD0-48C778804E12}">
      <dgm:prSet/>
      <dgm:spPr/>
      <dgm:t>
        <a:bodyPr/>
        <a:lstStyle/>
        <a:p>
          <a:endParaRPr lang="ru-RU"/>
        </a:p>
      </dgm:t>
    </dgm:pt>
    <dgm:pt modelId="{D934B0E8-ACBB-4616-BC6C-B2A4F7EA90D3}" type="sibTrans" cxnId="{8ECC0D8F-FCA1-40EC-ABD0-48C778804E12}">
      <dgm:prSet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B5BFBF19-77E7-4143-815F-15D4B8A6E6FF}" type="pres">
      <dgm:prSet presAssocID="{1CD869EA-88F3-47E0-AD7E-DFBA9A6171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FCB24A-5489-47E5-8FF2-C25896B41908}" type="pres">
      <dgm:prSet presAssocID="{916D4ABA-03F9-4381-A96D-B280B9C57A17}" presName="node" presStyleLbl="node1" presStyleIdx="0" presStyleCnt="3" custScaleX="186525" custScaleY="146598" custRadScaleRad="68546" custRadScaleInc="-3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F31AA-3804-43E1-BAB5-2ACC7305047C}" type="pres">
      <dgm:prSet presAssocID="{0C426E83-110C-46F7-81D2-A582679AE0C4}" presName="sibTrans" presStyleLbl="sibTrans2D1" presStyleIdx="0" presStyleCnt="3" custAng="90929" custScaleX="136560" custLinFactNeighborX="75969" custLinFactNeighborY="-1781"/>
      <dgm:spPr/>
      <dgm:t>
        <a:bodyPr/>
        <a:lstStyle/>
        <a:p>
          <a:endParaRPr lang="ru-RU"/>
        </a:p>
      </dgm:t>
    </dgm:pt>
    <dgm:pt modelId="{574539FF-FAD2-4772-9AD1-7B570510F5A3}" type="pres">
      <dgm:prSet presAssocID="{0C426E83-110C-46F7-81D2-A582679AE0C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D28CA58-01C0-4F72-BDC0-C7D5A3E5A574}" type="pres">
      <dgm:prSet presAssocID="{62A7FD27-5D61-4CFF-B125-94A686CFE95D}" presName="node" presStyleLbl="node1" presStyleIdx="1" presStyleCnt="3" custScaleX="97153" custRadScaleRad="92218" custRadScaleInc="-20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1DAD6-1DC7-4BA3-A7F6-F9FBAF16EC55}" type="pres">
      <dgm:prSet presAssocID="{330E7E53-925A-45D6-A022-AE9E7CE4CD0A}" presName="sibTrans" presStyleLbl="sibTrans2D1" presStyleIdx="1" presStyleCnt="3" custScaleX="306011" custScaleY="129010"/>
      <dgm:spPr/>
      <dgm:t>
        <a:bodyPr/>
        <a:lstStyle/>
        <a:p>
          <a:endParaRPr lang="ru-RU"/>
        </a:p>
      </dgm:t>
    </dgm:pt>
    <dgm:pt modelId="{DA1CE02D-6F13-4416-9FA1-C2896DAD3FDD}" type="pres">
      <dgm:prSet presAssocID="{330E7E53-925A-45D6-A022-AE9E7CE4CD0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AC467A3-D696-4CFF-87BD-FEA845DBEE68}" type="pres">
      <dgm:prSet presAssocID="{7BCD2D25-D838-4DD3-A852-ADBAC5FFB7E6}" presName="node" presStyleLbl="node1" presStyleIdx="2" presStyleCnt="3" custScaleX="90523" custScaleY="85694" custRadScaleRad="128309" custRadScaleInc="30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B6612-EE04-43B7-B6C3-2E1485A4A2FA}" type="pres">
      <dgm:prSet presAssocID="{D934B0E8-ACBB-4616-BC6C-B2A4F7EA90D3}" presName="sibTrans" presStyleLbl="sibTrans2D1" presStyleIdx="2" presStyleCnt="3" custAng="21346802" custScaleX="150558" custLinFactNeighborX="-71099" custLinFactNeighborY="-1779"/>
      <dgm:spPr/>
      <dgm:t>
        <a:bodyPr/>
        <a:lstStyle/>
        <a:p>
          <a:endParaRPr lang="ru-RU"/>
        </a:p>
      </dgm:t>
    </dgm:pt>
    <dgm:pt modelId="{D9A1E0F9-10B7-4038-9847-18227D9164D2}" type="pres">
      <dgm:prSet presAssocID="{D934B0E8-ACBB-4616-BC6C-B2A4F7EA90D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869EF44-986B-4F27-B5CF-8F7626AF7F0F}" type="presOf" srcId="{62A7FD27-5D61-4CFF-B125-94A686CFE95D}" destId="{CD28CA58-01C0-4F72-BDC0-C7D5A3E5A574}" srcOrd="0" destOrd="0" presId="urn:microsoft.com/office/officeart/2005/8/layout/cycle7"/>
    <dgm:cxn modelId="{8DBDA8C2-EFE3-48CB-9A49-AFBA60E02D0D}" type="presOf" srcId="{1CD869EA-88F3-47E0-AD7E-DFBA9A6171D2}" destId="{B5BFBF19-77E7-4143-815F-15D4B8A6E6FF}" srcOrd="0" destOrd="0" presId="urn:microsoft.com/office/officeart/2005/8/layout/cycle7"/>
    <dgm:cxn modelId="{4C2B88F4-54DD-41B6-A14E-218FB96CFCF2}" type="presOf" srcId="{916D4ABA-03F9-4381-A96D-B280B9C57A17}" destId="{54FCB24A-5489-47E5-8FF2-C25896B41908}" srcOrd="0" destOrd="0" presId="urn:microsoft.com/office/officeart/2005/8/layout/cycle7"/>
    <dgm:cxn modelId="{A770FC44-9935-4083-BC43-3F0AF087998A}" srcId="{1CD869EA-88F3-47E0-AD7E-DFBA9A6171D2}" destId="{62A7FD27-5D61-4CFF-B125-94A686CFE95D}" srcOrd="1" destOrd="0" parTransId="{9676EAED-2524-4386-B737-08CE4D203ECE}" sibTransId="{330E7E53-925A-45D6-A022-AE9E7CE4CD0A}"/>
    <dgm:cxn modelId="{8ECC0D8F-FCA1-40EC-ABD0-48C778804E12}" srcId="{1CD869EA-88F3-47E0-AD7E-DFBA9A6171D2}" destId="{7BCD2D25-D838-4DD3-A852-ADBAC5FFB7E6}" srcOrd="2" destOrd="0" parTransId="{0137C0CA-A372-4254-B1CF-B83EACF12B98}" sibTransId="{D934B0E8-ACBB-4616-BC6C-B2A4F7EA90D3}"/>
    <dgm:cxn modelId="{955D4F82-C9C9-44F7-9784-C6804B7FFF1E}" type="presOf" srcId="{330E7E53-925A-45D6-A022-AE9E7CE4CD0A}" destId="{D161DAD6-1DC7-4BA3-A7F6-F9FBAF16EC55}" srcOrd="0" destOrd="0" presId="urn:microsoft.com/office/officeart/2005/8/layout/cycle7"/>
    <dgm:cxn modelId="{6CFF38E4-D68A-4231-B601-6B686D6D1B0B}" type="presOf" srcId="{D934B0E8-ACBB-4616-BC6C-B2A4F7EA90D3}" destId="{5BBB6612-EE04-43B7-B6C3-2E1485A4A2FA}" srcOrd="0" destOrd="0" presId="urn:microsoft.com/office/officeart/2005/8/layout/cycle7"/>
    <dgm:cxn modelId="{A032864E-B4C0-4FA5-9226-E348E661D490}" type="presOf" srcId="{D934B0E8-ACBB-4616-BC6C-B2A4F7EA90D3}" destId="{D9A1E0F9-10B7-4038-9847-18227D9164D2}" srcOrd="1" destOrd="0" presId="urn:microsoft.com/office/officeart/2005/8/layout/cycle7"/>
    <dgm:cxn modelId="{AF4CBDCE-19AD-4317-A700-A566B4FD70A1}" type="presOf" srcId="{0C426E83-110C-46F7-81D2-A582679AE0C4}" destId="{574539FF-FAD2-4772-9AD1-7B570510F5A3}" srcOrd="1" destOrd="0" presId="urn:microsoft.com/office/officeart/2005/8/layout/cycle7"/>
    <dgm:cxn modelId="{D229A46B-3121-4A71-86E2-6178348F6197}" type="presOf" srcId="{330E7E53-925A-45D6-A022-AE9E7CE4CD0A}" destId="{DA1CE02D-6F13-4416-9FA1-C2896DAD3FDD}" srcOrd="1" destOrd="0" presId="urn:microsoft.com/office/officeart/2005/8/layout/cycle7"/>
    <dgm:cxn modelId="{5416E627-2658-42F1-B78B-DBF38DC3F24D}" type="presOf" srcId="{0C426E83-110C-46F7-81D2-A582679AE0C4}" destId="{A43F31AA-3804-43E1-BAB5-2ACC7305047C}" srcOrd="0" destOrd="0" presId="urn:microsoft.com/office/officeart/2005/8/layout/cycle7"/>
    <dgm:cxn modelId="{38EB8919-49C7-4BDC-990D-DDBA17B324CE}" type="presOf" srcId="{7BCD2D25-D838-4DD3-A852-ADBAC5FFB7E6}" destId="{2AC467A3-D696-4CFF-87BD-FEA845DBEE68}" srcOrd="0" destOrd="0" presId="urn:microsoft.com/office/officeart/2005/8/layout/cycle7"/>
    <dgm:cxn modelId="{B30716E9-5DB6-4362-9178-C028EA43C4EA}" srcId="{1CD869EA-88F3-47E0-AD7E-DFBA9A6171D2}" destId="{916D4ABA-03F9-4381-A96D-B280B9C57A17}" srcOrd="0" destOrd="0" parTransId="{B1482672-18F9-4379-8DE8-5CC0CEDAA836}" sibTransId="{0C426E83-110C-46F7-81D2-A582679AE0C4}"/>
    <dgm:cxn modelId="{9CB9AC68-A51F-46D3-875E-B9A2A351EF30}" type="presParOf" srcId="{B5BFBF19-77E7-4143-815F-15D4B8A6E6FF}" destId="{54FCB24A-5489-47E5-8FF2-C25896B41908}" srcOrd="0" destOrd="0" presId="urn:microsoft.com/office/officeart/2005/8/layout/cycle7"/>
    <dgm:cxn modelId="{45662592-0DAA-41D9-A850-E64631204BD7}" type="presParOf" srcId="{B5BFBF19-77E7-4143-815F-15D4B8A6E6FF}" destId="{A43F31AA-3804-43E1-BAB5-2ACC7305047C}" srcOrd="1" destOrd="0" presId="urn:microsoft.com/office/officeart/2005/8/layout/cycle7"/>
    <dgm:cxn modelId="{38A3C224-59AF-4DCB-8696-A9F79284D541}" type="presParOf" srcId="{A43F31AA-3804-43E1-BAB5-2ACC7305047C}" destId="{574539FF-FAD2-4772-9AD1-7B570510F5A3}" srcOrd="0" destOrd="0" presId="urn:microsoft.com/office/officeart/2005/8/layout/cycle7"/>
    <dgm:cxn modelId="{F2BB0105-6711-4F55-BF6A-6ED38A399BA5}" type="presParOf" srcId="{B5BFBF19-77E7-4143-815F-15D4B8A6E6FF}" destId="{CD28CA58-01C0-4F72-BDC0-C7D5A3E5A574}" srcOrd="2" destOrd="0" presId="urn:microsoft.com/office/officeart/2005/8/layout/cycle7"/>
    <dgm:cxn modelId="{DEDB1228-CE4A-4DEC-86B0-96D503BD53D3}" type="presParOf" srcId="{B5BFBF19-77E7-4143-815F-15D4B8A6E6FF}" destId="{D161DAD6-1DC7-4BA3-A7F6-F9FBAF16EC55}" srcOrd="3" destOrd="0" presId="urn:microsoft.com/office/officeart/2005/8/layout/cycle7"/>
    <dgm:cxn modelId="{ACCDEEAB-ED37-479A-A150-5F206A057BE5}" type="presParOf" srcId="{D161DAD6-1DC7-4BA3-A7F6-F9FBAF16EC55}" destId="{DA1CE02D-6F13-4416-9FA1-C2896DAD3FDD}" srcOrd="0" destOrd="0" presId="urn:microsoft.com/office/officeart/2005/8/layout/cycle7"/>
    <dgm:cxn modelId="{72D3DB35-3EBA-445F-9AEC-E88700D2C70F}" type="presParOf" srcId="{B5BFBF19-77E7-4143-815F-15D4B8A6E6FF}" destId="{2AC467A3-D696-4CFF-87BD-FEA845DBEE68}" srcOrd="4" destOrd="0" presId="urn:microsoft.com/office/officeart/2005/8/layout/cycle7"/>
    <dgm:cxn modelId="{341FEDB8-74BF-4A21-B8E4-9B9E8F749198}" type="presParOf" srcId="{B5BFBF19-77E7-4143-815F-15D4B8A6E6FF}" destId="{5BBB6612-EE04-43B7-B6C3-2E1485A4A2FA}" srcOrd="5" destOrd="0" presId="urn:microsoft.com/office/officeart/2005/8/layout/cycle7"/>
    <dgm:cxn modelId="{FE3C55B8-A18F-44A2-81C0-F3BFC03C5A81}" type="presParOf" srcId="{5BBB6612-EE04-43B7-B6C3-2E1485A4A2FA}" destId="{D9A1E0F9-10B7-4038-9847-18227D9164D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CB24A-5489-47E5-8FF2-C25896B41908}">
      <dsp:nvSpPr>
        <dsp:cNvPr id="0" name=""/>
        <dsp:cNvSpPr/>
      </dsp:nvSpPr>
      <dsp:spPr>
        <a:xfrm>
          <a:off x="3862096" y="426575"/>
          <a:ext cx="3274917" cy="12869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Взаимодействия на основе ИКТ</a:t>
          </a:r>
        </a:p>
      </dsp:txBody>
      <dsp:txXfrm>
        <a:off x="3899789" y="464268"/>
        <a:ext cx="3199531" cy="1211563"/>
      </dsp:txXfrm>
    </dsp:sp>
    <dsp:sp modelId="{A43F31AA-3804-43E1-BAB5-2ACC7305047C}">
      <dsp:nvSpPr>
        <dsp:cNvPr id="0" name=""/>
        <dsp:cNvSpPr/>
      </dsp:nvSpPr>
      <dsp:spPr>
        <a:xfrm rot="2892500">
          <a:off x="6399666" y="1818517"/>
          <a:ext cx="792969" cy="3072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6491843" y="1879968"/>
        <a:ext cx="608615" cy="184354"/>
      </dsp:txXfrm>
    </dsp:sp>
    <dsp:sp modelId="{CD28CA58-01C0-4F72-BDC0-C7D5A3E5A574}">
      <dsp:nvSpPr>
        <dsp:cNvPr id="0" name=""/>
        <dsp:cNvSpPr/>
      </dsp:nvSpPr>
      <dsp:spPr>
        <a:xfrm>
          <a:off x="6164804" y="2241711"/>
          <a:ext cx="1705766" cy="8778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MOODLE</a:t>
          </a:r>
          <a:endParaRPr lang="ru-RU" sz="2000" kern="1200" dirty="0"/>
        </a:p>
      </dsp:txBody>
      <dsp:txXfrm>
        <a:off x="6190516" y="2267423"/>
        <a:ext cx="1654342" cy="826452"/>
      </dsp:txXfrm>
    </dsp:sp>
    <dsp:sp modelId="{D161DAD6-1DC7-4BA3-A7F6-F9FBAF16EC55}">
      <dsp:nvSpPr>
        <dsp:cNvPr id="0" name=""/>
        <dsp:cNvSpPr/>
      </dsp:nvSpPr>
      <dsp:spPr>
        <a:xfrm rot="10830620">
          <a:off x="4310987" y="2466258"/>
          <a:ext cx="1776928" cy="3963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4429904" y="2545536"/>
        <a:ext cx="1539094" cy="237835"/>
      </dsp:txXfrm>
    </dsp:sp>
    <dsp:sp modelId="{2AC467A3-D696-4CFF-87BD-FEA845DBEE68}">
      <dsp:nvSpPr>
        <dsp:cNvPr id="0" name=""/>
        <dsp:cNvSpPr/>
      </dsp:nvSpPr>
      <dsp:spPr>
        <a:xfrm>
          <a:off x="2644739" y="2272633"/>
          <a:ext cx="1589359" cy="752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youtube.com</a:t>
          </a:r>
          <a:endParaRPr lang="ru-RU" sz="2000" kern="1200" dirty="0"/>
        </a:p>
      </dsp:txBody>
      <dsp:txXfrm>
        <a:off x="2666773" y="2294667"/>
        <a:ext cx="1545291" cy="708219"/>
      </dsp:txXfrm>
    </dsp:sp>
    <dsp:sp modelId="{5BBB6612-EE04-43B7-B6C3-2E1485A4A2FA}">
      <dsp:nvSpPr>
        <dsp:cNvPr id="0" name=""/>
        <dsp:cNvSpPr/>
      </dsp:nvSpPr>
      <dsp:spPr>
        <a:xfrm rot="19098977">
          <a:off x="3445082" y="1833984"/>
          <a:ext cx="874252" cy="3072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537259" y="1895435"/>
        <a:ext cx="689898" cy="18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47B0D-CA20-4DEF-B674-68D6FBA8599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2A66-6346-4610-92C0-0E07EF63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39480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24226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42117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94039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50499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80509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20800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75348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1113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03443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78222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8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du.pkgod.ru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49" y="169327"/>
            <a:ext cx="11758411" cy="12602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города Москвы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 «Политехнический колледж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Н. Н.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Годовикова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636" y="2198077"/>
            <a:ext cx="11249891" cy="2602523"/>
          </a:xfrm>
          <a:solidFill>
            <a:schemeClr val="bg1"/>
          </a:solidFill>
          <a:effectLst>
            <a:softEdge rad="635000"/>
          </a:effectLst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Текущий и промежуточный контроль при реализации образовательных программ среднего профессионального образования с применением </a:t>
            </a:r>
            <a:r>
              <a:rPr lang="ru-RU" sz="3600">
                <a:solidFill>
                  <a:srgbClr val="000000"/>
                </a:solidFill>
                <a:latin typeface="Times New Roman" panose="02020603050405020304" pitchFamily="18" charset="0"/>
              </a:rPr>
              <a:t>дистанционных технологий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915" y="5204262"/>
            <a:ext cx="1550614" cy="15621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624946"/>
            <a:ext cx="4003964" cy="471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апреля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3379503538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5" b="3258"/>
          <a:stretch/>
        </p:blipFill>
        <p:spPr>
          <a:xfrm>
            <a:off x="0" y="0"/>
            <a:ext cx="12192000" cy="1635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182563"/>
            <a:ext cx="11063943" cy="9593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по применению дистанционных технологий в учебном процессе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5325" y="1797422"/>
            <a:ext cx="93427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Преподаватель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Третьяк Т.М.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проводит мастер-классы для педагогических работников колледжа по использованию облачных технологий в образовательном процессе. 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4" y="3822089"/>
            <a:ext cx="3124155" cy="2427061"/>
          </a:xfrm>
          <a:prstGeom prst="rect">
            <a:avLst/>
          </a:prstGeom>
          <a:noFill/>
        </p:spPr>
      </p:pic>
      <p:pic>
        <p:nvPicPr>
          <p:cNvPr id="6" name="Рисунок 5" descr="C:\Users\maksineva\Desktop\Мои докуметы\Мастер-класс\20170925_1051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20686" y="4220611"/>
            <a:ext cx="2427061" cy="1630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3249E9-870C-4D6C-9447-4CE945DCB4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11" y="3796606"/>
            <a:ext cx="3304034" cy="24780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237219-4AF3-4243-A613-20936DE2EB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096" y="3796086"/>
            <a:ext cx="1764025" cy="25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30324"/>
      </p:ext>
    </p:extLst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49" y="169327"/>
            <a:ext cx="11758411" cy="12602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города Москвы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 «Политехнический колледж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Н. Н.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Годовикова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089" y="2834640"/>
            <a:ext cx="6230983" cy="8596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636" y="3592286"/>
            <a:ext cx="11249891" cy="101965"/>
          </a:xfrm>
          <a:solidFill>
            <a:schemeClr val="bg1"/>
          </a:solidFill>
          <a:effectLst>
            <a:softEdge rad="635000"/>
          </a:effectLst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профессиональному образованию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 </a:t>
            </a:r>
            <a:r>
              <a:rPr lang="ru-RU" sz="20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Бойцова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boitsovaiv@mail.ru)</a:t>
            </a:r>
            <a:endParaRPr lang="ru-RU" sz="2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endParaRPr lang="en-US" sz="2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915" y="5204262"/>
            <a:ext cx="1550614" cy="15621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624946"/>
            <a:ext cx="4003964" cy="471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апре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1312593869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5" b="3258"/>
          <a:stretch/>
        </p:blipFill>
        <p:spPr>
          <a:xfrm>
            <a:off x="0" y="1"/>
            <a:ext cx="12192000" cy="1635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182563"/>
            <a:ext cx="11063943" cy="95935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колледже</a:t>
            </a: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657" y="4240795"/>
            <a:ext cx="2701195" cy="175746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hotos.wikimapia.org/p/00/00/08/96/91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8" y="4240794"/>
            <a:ext cx="2532909" cy="1800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kgodovikov.mskobr.ru/images/okb_fos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3" y="1635617"/>
            <a:ext cx="2532907" cy="19205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9583" r="27286" b="14072"/>
          <a:stretch>
            <a:fillRect/>
          </a:stretch>
        </p:blipFill>
        <p:spPr bwMode="auto">
          <a:xfrm>
            <a:off x="9421092" y="1635617"/>
            <a:ext cx="2618510" cy="192056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875574" y="4751488"/>
            <a:ext cx="6371112" cy="2106511"/>
          </a:xfrm>
          <a:prstGeom prst="roundRect">
            <a:avLst/>
          </a:prstGeom>
          <a:solidFill>
            <a:schemeClr val="bg2">
              <a:lumMod val="60000"/>
              <a:lumOff val="4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Контингент:</a:t>
            </a:r>
          </a:p>
          <a:p>
            <a:pPr lvl="0" algn="ctr"/>
            <a:r>
              <a:rPr lang="ru-RU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СПО - 2482 чел.,</a:t>
            </a:r>
            <a:br>
              <a:rPr lang="ru-RU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обучаются:</a:t>
            </a:r>
          </a:p>
          <a:p>
            <a:pPr lvl="0" algn="ctr"/>
            <a:r>
              <a:rPr lang="ru-RU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1575 чел. - за счёт бюджетных ассигнований; </a:t>
            </a:r>
            <a:br>
              <a:rPr lang="ru-RU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907 чел. – за счёт приносящей доход деятельности, в том числе на заочном отделении - 686 чел. </a:t>
            </a:r>
          </a:p>
          <a:p>
            <a:pPr lvl="0" algn="ctr"/>
            <a:r>
              <a:rPr lang="ru-RU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Школа - 572 чел.</a:t>
            </a:r>
            <a:endParaRPr lang="ru-RU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9192" y="1635617"/>
            <a:ext cx="6286820" cy="2940221"/>
          </a:xfrm>
          <a:prstGeom prst="roundRect">
            <a:avLst/>
          </a:prstGeom>
          <a:solidFill>
            <a:schemeClr val="bg2">
              <a:lumMod val="60000"/>
              <a:lumOff val="4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 Государственное бюджетное образовательное учреждение среднего профессионального образования города Москвы «Московский государственный колледж книжного бизнеса и информационных технологий», Государственное бюджетное образовательное учреждение среднего профессионального образования города Москвы «Московский авиационный техникум им. Н.Н. 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Годовикова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Государственное бюджетное образовательное учреждение города Москвы средняя общеобразовательная школа с этнокультурным (русским) компонентом образования № 225 реорганизованы путем слияния в Государственное бюджетное профессиональное образовательное учреждение города Москвы «Политехнический колледж им. Н.Н. 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Годовикова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(ГБПОУ ПК им. Н.Н.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Годовикова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города Москвы от 04.03.2014 № 193.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677" y="3500003"/>
            <a:ext cx="2575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создания: 1928</a:t>
            </a:r>
          </a:p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постройки: 1956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110" y="5998260"/>
            <a:ext cx="2606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создания: 1930</a:t>
            </a:r>
          </a:p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постройки: 1954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421092" y="3502710"/>
            <a:ext cx="2737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создания: 1938</a:t>
            </a:r>
          </a:p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постройки: 1938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51656" y="6010960"/>
            <a:ext cx="2701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создания: 1938 </a:t>
            </a:r>
          </a:p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постройки: 1953</a:t>
            </a:r>
          </a:p>
        </p:txBody>
      </p:sp>
    </p:spTree>
    <p:extLst>
      <p:ext uri="{BB962C8B-B14F-4D97-AF65-F5344CB8AC3E}">
        <p14:creationId xmlns:p14="http://schemas.microsoft.com/office/powerpoint/2010/main" val="2264590700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5" b="3258"/>
          <a:stretch/>
        </p:blipFill>
        <p:spPr>
          <a:xfrm>
            <a:off x="0" y="1"/>
            <a:ext cx="12192000" cy="1635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182563"/>
            <a:ext cx="11063943" cy="127049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 по специальностям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1" y="1818179"/>
            <a:ext cx="11556641" cy="486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45085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 дня основания колледжа:</a:t>
            </a:r>
          </a:p>
          <a:p>
            <a:pPr marL="0" marR="0" lvl="0" indent="45085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24.02.01 Производство летательных аппаратов (ракетостроение и самолетостроение)</a:t>
            </a:r>
          </a:p>
          <a:p>
            <a:pPr marL="0" marR="0" lvl="0" indent="45085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сентября 2017 года: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09.02.07 Информационные системы и программирование;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15.02.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Оснащение средствами автоматизации технологических процессов и производств (по отраслям);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24.02.02 Производство авиационных двигателей;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25.02.08 Эксплуатация беспилотных авиационных систем;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54.01.20 Графический дизайн.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2993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низ 9"/>
          <p:cNvSpPr/>
          <p:nvPr/>
        </p:nvSpPr>
        <p:spPr>
          <a:xfrm rot="2150240">
            <a:off x="3158131" y="2488118"/>
            <a:ext cx="754933" cy="278627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5" b="3258"/>
          <a:stretch/>
        </p:blipFill>
        <p:spPr>
          <a:xfrm>
            <a:off x="75363" y="0"/>
            <a:ext cx="12192000" cy="1635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182563"/>
            <a:ext cx="11063943" cy="9593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дистанционного обучения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02582" y="4918362"/>
            <a:ext cx="4585855" cy="114992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Заочная форма обучения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4909" y="4946072"/>
            <a:ext cx="4585855" cy="114992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Дистанционная поддержка о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чной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формы обучения </a:t>
            </a:r>
          </a:p>
        </p:txBody>
      </p:sp>
      <p:sp>
        <p:nvSpPr>
          <p:cNvPr id="11" name="Стрелка вниз 10"/>
          <p:cNvSpPr/>
          <p:nvPr/>
        </p:nvSpPr>
        <p:spPr>
          <a:xfrm rot="19349230">
            <a:off x="8044043" y="2415241"/>
            <a:ext cx="788941" cy="2983481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57600" y="1745673"/>
            <a:ext cx="4585855" cy="114992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Реализация дистанционного обучения осуществляется в двух направлениях </a:t>
            </a:r>
          </a:p>
        </p:txBody>
      </p:sp>
    </p:spTree>
    <p:extLst>
      <p:ext uri="{BB962C8B-B14F-4D97-AF65-F5344CB8AC3E}">
        <p14:creationId xmlns:p14="http://schemas.microsoft.com/office/powerpoint/2010/main" val="1826777404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5" b="3258"/>
          <a:stretch/>
        </p:blipFill>
        <p:spPr>
          <a:xfrm>
            <a:off x="0" y="0"/>
            <a:ext cx="12192000" cy="1635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059" y="27710"/>
            <a:ext cx="11063943" cy="9593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сетевого взаимодействия преподавателя и студента при использовании Интернет-технологий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79387194"/>
              </p:ext>
            </p:extLst>
          </p:nvPr>
        </p:nvGraphicFramePr>
        <p:xfrm>
          <a:off x="827584" y="1260764"/>
          <a:ext cx="11063943" cy="339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996084" y="6488112"/>
            <a:ext cx="3168650" cy="369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https://www.youtube.com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7864908" y="6457950"/>
            <a:ext cx="3673475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000" dirty="0">
                <a:hlinkClick r:id="rId8"/>
              </a:rPr>
              <a:t>http://edu.pkgod.ru/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5171931" y="5122574"/>
            <a:ext cx="2009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Google Drive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Яндекс.Диск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Облако@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mail.ru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12"/>
          <p:cNvPicPr>
            <a:picLocks noChangeAspect="1" noChangeArrowheads="1"/>
          </p:cNvPicPr>
          <p:nvPr/>
        </p:nvPicPr>
        <p:blipFill>
          <a:blip r:embed="rId9" cstate="print"/>
          <a:srcRect t="7977" r="81400" b="63818"/>
          <a:stretch>
            <a:fillRect/>
          </a:stretch>
        </p:blipFill>
        <p:spPr bwMode="auto">
          <a:xfrm>
            <a:off x="996084" y="4327047"/>
            <a:ext cx="28082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AA73B2-5D2A-43F1-B9F1-760BB2DA0B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6584" y="4327047"/>
            <a:ext cx="3790122" cy="21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67173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5" b="3258"/>
          <a:stretch/>
        </p:blipFill>
        <p:spPr>
          <a:xfrm>
            <a:off x="0" y="0"/>
            <a:ext cx="12192000" cy="1635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182563"/>
            <a:ext cx="11063943" cy="95935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</a:t>
            </a: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СДО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2893014"/>
            <a:ext cx="6217920" cy="361930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t="3707" b="4468"/>
          <a:stretch/>
        </p:blipFill>
        <p:spPr bwMode="auto">
          <a:xfrm>
            <a:off x="155576" y="1635616"/>
            <a:ext cx="5818504" cy="3067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841539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5" b="3258"/>
          <a:stretch/>
        </p:blipFill>
        <p:spPr>
          <a:xfrm>
            <a:off x="0" y="0"/>
            <a:ext cx="12192000" cy="1635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182563"/>
            <a:ext cx="11063943" cy="95935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поддержка всех дисциплин, которые ведет преподаватель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AA8606-4225-454B-8BDB-DD2206591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67" y="1616740"/>
            <a:ext cx="4360381" cy="50586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CAF852-3EB9-4C71-8A7E-71E44FA30A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6"/>
          <a:stretch/>
        </p:blipFill>
        <p:spPr>
          <a:xfrm>
            <a:off x="6096000" y="2487068"/>
            <a:ext cx="4492303" cy="333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07592"/>
      </p:ext>
    </p:extLst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5" b="3258"/>
          <a:stretch/>
        </p:blipFill>
        <p:spPr>
          <a:xfrm>
            <a:off x="0" y="0"/>
            <a:ext cx="12192000" cy="1635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182563"/>
            <a:ext cx="11063943" cy="95935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и промежуточный контроль </a:t>
            </a:r>
            <a:b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 дистанционном обучении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641" t="53544" r="-1817" b="4468"/>
          <a:stretch/>
        </p:blipFill>
        <p:spPr bwMode="auto">
          <a:xfrm>
            <a:off x="876275" y="1818179"/>
            <a:ext cx="5839097" cy="1934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276" y="2721957"/>
            <a:ext cx="5738192" cy="42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22893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5" b="3258"/>
          <a:stretch/>
        </p:blipFill>
        <p:spPr>
          <a:xfrm>
            <a:off x="0" y="0"/>
            <a:ext cx="12192000" cy="1635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182563"/>
            <a:ext cx="11063943" cy="95935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демонстрационному экзамену </a:t>
            </a:r>
            <a:b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компетенции  Веб-разработка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/>
          <a:srcRect l="3911" t="1297" r="36588" b="5190"/>
          <a:stretch>
            <a:fillRect/>
          </a:stretch>
        </p:blipFill>
        <p:spPr bwMode="auto">
          <a:xfrm>
            <a:off x="2726887" y="4067279"/>
            <a:ext cx="3109938" cy="274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4" cstate="print"/>
          <a:srcRect l="5173" t="1765" r="31184" b="23422"/>
          <a:stretch>
            <a:fillRect/>
          </a:stretch>
        </p:blipFill>
        <p:spPr bwMode="auto">
          <a:xfrm>
            <a:off x="6096000" y="4137966"/>
            <a:ext cx="3943392" cy="260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FC2E12-43AD-46E1-AA5E-B0CC6EC51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0" y="1635616"/>
            <a:ext cx="2359997" cy="23599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649793-33E3-49F8-BC35-F71465691D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3" t="4638" r="15443"/>
          <a:stretch/>
        </p:blipFill>
        <p:spPr>
          <a:xfrm>
            <a:off x="227539" y="4409718"/>
            <a:ext cx="2240173" cy="22110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A27ABB-8A82-465D-BF23-1083B46493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7446" r="9253"/>
          <a:stretch/>
        </p:blipFill>
        <p:spPr>
          <a:xfrm>
            <a:off x="8067696" y="1635616"/>
            <a:ext cx="4056908" cy="23599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D4BDB31-269A-4819-A856-A8BC8C79CB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431395"/>
            <a:ext cx="1684041" cy="238287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8AE897-FFDB-4311-A5B2-9975688887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0" y="1599711"/>
            <a:ext cx="3587233" cy="24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3778"/>
      </p:ext>
    </p:extLst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323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Департамент образования города Москвы Государственное бюджетное профессиональное образовательное учреждение  города Москвы «Политехнический колледж им. Н. Н. Годовикова»</vt:lpstr>
      <vt:lpstr>О колледже</vt:lpstr>
      <vt:lpstr>Подготовка кадров по специальностям</vt:lpstr>
      <vt:lpstr>Реализация дистанционного обучения</vt:lpstr>
      <vt:lpstr>Модель сетевого взаимодействия преподавателя и студента при использовании Интернет-технологий</vt:lpstr>
      <vt:lpstr>Очная форма обучения  с применением СДО</vt:lpstr>
      <vt:lpstr>Дистанционная поддержка всех дисциплин, которые ведет преподаватель</vt:lpstr>
      <vt:lpstr>Текущий и промежуточный контроль   при  дистанционном обучении</vt:lpstr>
      <vt:lpstr>Подготовка к демонстрационному экзамену  по компетенции  Веб-разработка</vt:lpstr>
      <vt:lpstr>Мастер-класс по применению дистанционных технологий в учебном процессе</vt:lpstr>
      <vt:lpstr>Департамент образования города Москвы Государственное бюджетное профессиональное образовательное учреждение  города Москвы «Политехнический колледж им. Н. Н. Годовикова»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Михайловна</dc:creator>
  <cp:lastModifiedBy>Ирина Валерьевна</cp:lastModifiedBy>
  <cp:revision>94</cp:revision>
  <cp:lastPrinted>2018-05-31T14:26:19Z</cp:lastPrinted>
  <dcterms:created xsi:type="dcterms:W3CDTF">2018-05-31T08:50:59Z</dcterms:created>
  <dcterms:modified xsi:type="dcterms:W3CDTF">2020-04-12T18:31:37Z</dcterms:modified>
</cp:coreProperties>
</file>