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3" r:id="rId3"/>
    <p:sldId id="285" r:id="rId4"/>
    <p:sldId id="286" r:id="rId5"/>
    <p:sldId id="294" r:id="rId6"/>
    <p:sldId id="302" r:id="rId7"/>
    <p:sldId id="303" r:id="rId8"/>
    <p:sldId id="287" r:id="rId9"/>
    <p:sldId id="288" r:id="rId10"/>
    <p:sldId id="291" r:id="rId11"/>
    <p:sldId id="292" r:id="rId12"/>
    <p:sldId id="289" r:id="rId13"/>
    <p:sldId id="290" r:id="rId14"/>
    <p:sldId id="304" r:id="rId15"/>
    <p:sldId id="300" r:id="rId16"/>
    <p:sldId id="301" r:id="rId17"/>
    <p:sldId id="295" r:id="rId18"/>
    <p:sldId id="296" r:id="rId19"/>
    <p:sldId id="297" r:id="rId20"/>
    <p:sldId id="298" r:id="rId21"/>
    <p:sldId id="299" r:id="rId22"/>
    <p:sldId id="284" r:id="rId23"/>
  </p:sldIdLst>
  <p:sldSz cx="12192000" cy="6858000"/>
  <p:notesSz cx="6794500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1" d="100"/>
          <a:sy n="71" d="100"/>
        </p:scale>
        <p:origin x="3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47B0D-CA20-4DEF-B674-68D6FBA85991}" type="datetimeFigureOut">
              <a:rPr lang="ru-RU" smtClean="0"/>
              <a:t>12.04.2020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22A66-6346-4610-92C0-0E07EF63B4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0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524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990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896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66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769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802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768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509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5573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25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42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86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739480"/>
      </p:ext>
    </p:extLst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724226"/>
      </p:ext>
    </p:extLst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642117"/>
      </p:ext>
    </p:extLst>
  </p:cSld>
  <p:clrMapOvr>
    <a:masterClrMapping/>
  </p:clrMapOvr>
  <p:transition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rgbClr val="FFB600"/>
              </a:buClr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B600"/>
                </a:solidFill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916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168165" y="199697"/>
            <a:ext cx="11813628" cy="651641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229333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6238249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043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94039"/>
      </p:ext>
    </p:extLst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650499"/>
      </p:ext>
    </p:extLst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80509"/>
      </p:ext>
    </p:extLst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720800"/>
      </p:ext>
    </p:extLst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75348"/>
      </p:ext>
    </p:extLst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61113"/>
      </p:ext>
    </p:extLst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103443"/>
      </p:ext>
    </p:extLst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578222"/>
      </p:ext>
    </p:extLst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9F75B-42B4-4AFE-8D19-393364960A0A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9836-0714-4137-8740-9C981F8F66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88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49" y="169327"/>
            <a:ext cx="11758411" cy="126022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города Москвы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Москвы «Политехнический колледж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Н. Н.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Годовикова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5636" y="2198077"/>
            <a:ext cx="11249891" cy="2602523"/>
          </a:xfrm>
          <a:solidFill>
            <a:schemeClr val="bg1"/>
          </a:solidFill>
          <a:effectLst>
            <a:softEdge rad="635000"/>
          </a:effectLst>
        </p:spPr>
        <p:txBody>
          <a:bodyPr>
            <a:noAutofit/>
          </a:bodyPr>
          <a:lstStyle/>
          <a:p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Подготовка к демонстрационному экзамену с применением СДО</a:t>
            </a:r>
          </a:p>
          <a:p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3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5" y="5204262"/>
            <a:ext cx="1550614" cy="15621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5624946"/>
            <a:ext cx="4003964" cy="4710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апреля 2020 года</a:t>
            </a:r>
          </a:p>
        </p:txBody>
      </p:sp>
    </p:spTree>
    <p:extLst>
      <p:ext uri="{BB962C8B-B14F-4D97-AF65-F5344CB8AC3E}">
        <p14:creationId xmlns:p14="http://schemas.microsoft.com/office/powerpoint/2010/main" val="3379503538"/>
      </p:ext>
    </p:extLst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10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096263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8F7A5B45-1810-4744-8FAC-E56FAEDA0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789" y="588579"/>
            <a:ext cx="5240987" cy="996328"/>
          </a:xfrm>
        </p:spPr>
        <p:txBody>
          <a:bodyPr/>
          <a:lstStyle/>
          <a:p>
            <a:pPr marL="152396" indent="0" algn="ctr">
              <a:buNone/>
            </a:pPr>
            <a:r>
              <a:rPr lang="ru-RU" dirty="0"/>
              <a:t>Поле для ввода кода и просмотра результата</a:t>
            </a:r>
            <a:endParaRPr lang="ru-RU" dirty="0">
              <a:solidFill>
                <a:srgbClr val="66656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6E40F3-02C8-D348-ABCD-C9188FE2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89" y="1734207"/>
            <a:ext cx="5240987" cy="48295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A18FEB-EF96-BB45-B7D2-D5012E946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322" y="1734207"/>
            <a:ext cx="5653916" cy="4020207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D753B5DD-63D8-9F47-B091-D0B6C976516B}"/>
              </a:ext>
            </a:extLst>
          </p:cNvPr>
          <p:cNvSpPr txBox="1">
            <a:spLocks/>
          </p:cNvSpPr>
          <p:nvPr/>
        </p:nvSpPr>
        <p:spPr>
          <a:xfrm>
            <a:off x="6234785" y="601151"/>
            <a:ext cx="5240987" cy="99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152396" indent="0" algn="ctr">
              <a:buNone/>
            </a:pPr>
            <a:r>
              <a:rPr lang="ru-RU" sz="2400" dirty="0"/>
              <a:t>Задание</a:t>
            </a:r>
            <a:endParaRPr lang="ru-RU" sz="2400" dirty="0">
              <a:solidFill>
                <a:srgbClr val="6665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3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FF298-32DD-F64B-BB55-F3EDF2BF8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334" y="474329"/>
            <a:ext cx="9817039" cy="1143200"/>
          </a:xfrm>
        </p:spPr>
        <p:txBody>
          <a:bodyPr/>
          <a:lstStyle/>
          <a:p>
            <a:pPr algn="ctr"/>
            <a:r>
              <a:rPr lang="ru-RU" sz="4800" dirty="0"/>
              <a:t>Огромный выбор языков программирования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1FC265-CF13-A349-BD7D-CCFF899139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11</a:t>
            </a:fld>
            <a:endParaRPr lang="en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C903C1-FD15-FD4E-A9B0-51367640F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79"/>
          <a:stretch/>
        </p:blipFill>
        <p:spPr>
          <a:xfrm>
            <a:off x="767067" y="2295072"/>
            <a:ext cx="4408355" cy="38783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0AEAE7-D1BC-0848-BA95-B188E3051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422" y="2505718"/>
            <a:ext cx="6489319" cy="3772337"/>
          </a:xfrm>
          <a:prstGeom prst="rect">
            <a:avLst/>
          </a:prstGeom>
        </p:spPr>
      </p:pic>
      <p:grpSp>
        <p:nvGrpSpPr>
          <p:cNvPr id="8" name="Google Shape;443;p38">
            <a:extLst>
              <a:ext uri="{FF2B5EF4-FFF2-40B4-BE49-F238E27FC236}">
                <a16:creationId xmlns:a16="http://schemas.microsoft.com/office/drawing/2014/main" id="{B0DBA0AB-D878-BB43-BD96-9406C572E253}"/>
              </a:ext>
            </a:extLst>
          </p:cNvPr>
          <p:cNvGrpSpPr/>
          <p:nvPr/>
        </p:nvGrpSpPr>
        <p:grpSpPr>
          <a:xfrm>
            <a:off x="11235558" y="154388"/>
            <a:ext cx="617873" cy="747824"/>
            <a:chOff x="584925" y="922575"/>
            <a:chExt cx="415200" cy="502525"/>
          </a:xfrm>
        </p:grpSpPr>
        <p:sp>
          <p:nvSpPr>
            <p:cNvPr id="9" name="Google Shape;444;p38">
              <a:extLst>
                <a:ext uri="{FF2B5EF4-FFF2-40B4-BE49-F238E27FC236}">
                  <a16:creationId xmlns:a16="http://schemas.microsoft.com/office/drawing/2014/main" id="{3B0CF810-50BD-2845-A9EE-89BDECA2CCB7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45;p38">
              <a:extLst>
                <a:ext uri="{FF2B5EF4-FFF2-40B4-BE49-F238E27FC236}">
                  <a16:creationId xmlns:a16="http://schemas.microsoft.com/office/drawing/2014/main" id="{68B4DE28-EC27-2C42-8688-AFFB1D926CEB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46;p38">
              <a:extLst>
                <a:ext uri="{FF2B5EF4-FFF2-40B4-BE49-F238E27FC236}">
                  <a16:creationId xmlns:a16="http://schemas.microsoft.com/office/drawing/2014/main" id="{83647507-3FA0-034A-AE26-1EBFB9272A27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1630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1229333" y="2522483"/>
            <a:ext cx="4724400" cy="33735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ru-RU" sz="2133" b="1" dirty="0"/>
              <a:t>Проверка преподавателем лично</a:t>
            </a:r>
            <a:endParaRPr sz="2133" b="1" dirty="0"/>
          </a:p>
          <a:p>
            <a:pPr marL="0" indent="0">
              <a:buNone/>
            </a:pPr>
            <a:endParaRPr lang="ru-RU" sz="2133" dirty="0"/>
          </a:p>
          <a:p>
            <a:pPr marL="0" indent="0">
              <a:buNone/>
            </a:pPr>
            <a:r>
              <a:rPr lang="ru-RU" sz="2133" dirty="0"/>
              <a:t>Студент отправляет решение, оно высвечивается у преподавателя, и он его оценивает</a:t>
            </a:r>
            <a:endParaRPr sz="2133" dirty="0"/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891665" y="993517"/>
            <a:ext cx="9848571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sz="4800" dirty="0"/>
              <a:t>Есть 2 варианта проверки:</a:t>
            </a:r>
            <a:endParaRPr sz="4800" dirty="0"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2"/>
          </p:nvPr>
        </p:nvSpPr>
        <p:spPr>
          <a:xfrm>
            <a:off x="6238237" y="2522483"/>
            <a:ext cx="4724400" cy="33735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ru-RU" sz="2133" b="1" dirty="0"/>
              <a:t>Автоматическое тестирование</a:t>
            </a:r>
            <a:endParaRPr sz="2133" b="1" dirty="0"/>
          </a:p>
          <a:p>
            <a:pPr marL="0" indent="0">
              <a:buNone/>
            </a:pPr>
            <a:endParaRPr lang="ru-RU" sz="2133" dirty="0"/>
          </a:p>
          <a:p>
            <a:pPr marL="0" indent="0">
              <a:buNone/>
            </a:pPr>
            <a:r>
              <a:rPr lang="ru-RU" sz="2133" dirty="0"/>
              <a:t>Преподаватель заранее прописывает тестовые кейсы, по которым программа студента будет проверено на соответствие</a:t>
            </a:r>
            <a:endParaRPr sz="2133" dirty="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12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096263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8090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509763" y="527715"/>
            <a:ext cx="10357933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4800" dirty="0"/>
              <a:t>Автоматическое тестирование</a:t>
            </a:r>
            <a:endParaRPr sz="4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88B562-BE6C-B942-A3AC-740608ABB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4304" y="1568670"/>
            <a:ext cx="9154800" cy="775137"/>
          </a:xfrm>
        </p:spPr>
        <p:txBody>
          <a:bodyPr/>
          <a:lstStyle/>
          <a:p>
            <a:pPr marL="152396" indent="0">
              <a:buNone/>
            </a:pPr>
            <a:r>
              <a:rPr lang="ru-RU" b="1" dirty="0"/>
              <a:t>      Ошибка в программе		Идеальная работа</a:t>
            </a:r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13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096263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100B90-C2C0-114F-BC3F-E35CBB1EB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28" y="2435634"/>
            <a:ext cx="5464533" cy="37994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FA8D91-E3C4-E746-BD4B-B0F513A0E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767" y="2435634"/>
            <a:ext cx="4121871" cy="379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5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1093075" y="527715"/>
            <a:ext cx="977462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4800" dirty="0"/>
              <a:t>Настройка </a:t>
            </a:r>
            <a:r>
              <a:rPr lang="ru-RU" sz="4800" dirty="0" err="1"/>
              <a:t>автотеста</a:t>
            </a:r>
            <a:endParaRPr sz="4800" dirty="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14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096263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A4E9C1-C699-E247-A1DA-9F5652820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60"/>
          <a:stretch/>
        </p:blipFill>
        <p:spPr>
          <a:xfrm>
            <a:off x="5411892" y="2343806"/>
            <a:ext cx="6191528" cy="3055369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FF461C53-F7C2-E247-B95B-327F938C4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1341" y="2797370"/>
            <a:ext cx="4486980" cy="1890244"/>
          </a:xfrm>
        </p:spPr>
        <p:txBody>
          <a:bodyPr/>
          <a:lstStyle/>
          <a:p>
            <a:pPr marL="152396" indent="0">
              <a:buNone/>
            </a:pPr>
            <a:r>
              <a:rPr lang="ru-RU" dirty="0"/>
              <a:t>Преподаватель сам прописывает какой результат должен быть при различных условиях:</a:t>
            </a:r>
            <a:endParaRPr lang="ru-RU" dirty="0">
              <a:solidFill>
                <a:srgbClr val="6665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9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509763" y="527715"/>
            <a:ext cx="10357933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4800" dirty="0"/>
              <a:t>Проверка вручную</a:t>
            </a:r>
            <a:endParaRPr sz="4800" dirty="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15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096263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67F6DA-62C9-4048-9049-6C257F850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151" y="1670915"/>
            <a:ext cx="8908028" cy="476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82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509763" y="527715"/>
            <a:ext cx="10357933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4800" dirty="0"/>
              <a:t>Проверка вручную</a:t>
            </a:r>
            <a:endParaRPr sz="4800" dirty="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16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096263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E06988-A1C9-EB4B-8367-BDA257633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6" y="2224982"/>
            <a:ext cx="3166119" cy="753277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DAE2C422-3E0D-3740-92D2-56096BDFB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301" y="1471961"/>
            <a:ext cx="3612348" cy="672151"/>
          </a:xfrm>
        </p:spPr>
        <p:txBody>
          <a:bodyPr/>
          <a:lstStyle/>
          <a:p>
            <a:pPr marL="152396" indent="0">
              <a:buNone/>
            </a:pPr>
            <a:r>
              <a:rPr lang="ru-RU" sz="1867" b="1" dirty="0"/>
              <a:t>Кто и когда отправил ответ</a:t>
            </a:r>
            <a:endParaRPr lang="ru-RU" sz="1867" b="1" dirty="0">
              <a:solidFill>
                <a:srgbClr val="66656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DE064B-11C3-A54C-A497-50D40605C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574"/>
          <a:stretch/>
        </p:blipFill>
        <p:spPr>
          <a:xfrm>
            <a:off x="602300" y="3994571"/>
            <a:ext cx="4978693" cy="2266032"/>
          </a:xfrm>
          <a:prstGeom prst="rect">
            <a:avLst/>
          </a:prstGeom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id="{02EA486C-6C74-514E-83F3-80EFD6EE7152}"/>
              </a:ext>
            </a:extLst>
          </p:cNvPr>
          <p:cNvSpPr txBox="1">
            <a:spLocks/>
          </p:cNvSpPr>
          <p:nvPr/>
        </p:nvSpPr>
        <p:spPr>
          <a:xfrm>
            <a:off x="541480" y="3311681"/>
            <a:ext cx="5144617" cy="67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152396" indent="0">
              <a:buNone/>
            </a:pPr>
            <a:r>
              <a:rPr lang="ru-RU" sz="1867" b="1" dirty="0"/>
              <a:t>Исходный код (редактировать нельзя) </a:t>
            </a:r>
            <a:endParaRPr lang="ru-RU" sz="1867" b="1" dirty="0">
              <a:solidFill>
                <a:srgbClr val="666566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BFF98F-69CC-694F-AEFD-7BCD1822A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325" y="3983933"/>
            <a:ext cx="5764913" cy="1584127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8F1F9D26-62EF-3642-9DE4-58E13D9ECFC1}"/>
              </a:ext>
            </a:extLst>
          </p:cNvPr>
          <p:cNvSpPr txBox="1">
            <a:spLocks/>
          </p:cNvSpPr>
          <p:nvPr/>
        </p:nvSpPr>
        <p:spPr>
          <a:xfrm>
            <a:off x="5917325" y="1944414"/>
            <a:ext cx="5864772" cy="203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152396" indent="0" algn="ctr">
              <a:buNone/>
            </a:pPr>
            <a:r>
              <a:rPr lang="ru-RU" sz="1867" b="1" dirty="0"/>
              <a:t>Оценка</a:t>
            </a:r>
            <a:endParaRPr lang="ru-RU" sz="1867" dirty="0"/>
          </a:p>
          <a:p>
            <a:pPr marL="152396" indent="0">
              <a:buNone/>
            </a:pPr>
            <a:r>
              <a:rPr lang="ru-RU" sz="1867" dirty="0"/>
              <a:t>Можно вернуть студенту на доработку, или отметить как пройденное.</a:t>
            </a:r>
          </a:p>
          <a:p>
            <a:pPr marL="152396" indent="0">
              <a:buNone/>
            </a:pPr>
            <a:r>
              <a:rPr lang="ru-RU" sz="1867" dirty="0">
                <a:solidFill>
                  <a:srgbClr val="666566"/>
                </a:solidFill>
              </a:rPr>
              <a:t>Также можно добавить комментарий в виде обратной связи</a:t>
            </a:r>
          </a:p>
        </p:txBody>
      </p:sp>
    </p:spTree>
    <p:extLst>
      <p:ext uri="{BB962C8B-B14F-4D97-AF65-F5344CB8AC3E}">
        <p14:creationId xmlns:p14="http://schemas.microsoft.com/office/powerpoint/2010/main" val="2716362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B407E-5D2C-CA43-AB0E-8171410D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3" y="154388"/>
            <a:ext cx="9154800" cy="1143200"/>
          </a:xfrm>
        </p:spPr>
        <p:txBody>
          <a:bodyPr/>
          <a:lstStyle/>
          <a:p>
            <a:pPr algn="ctr"/>
            <a:r>
              <a:rPr lang="ru-RU" sz="4800" dirty="0"/>
              <a:t>Управление кабинетом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C4E409-0580-D549-9414-6984CFB1E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37" y="1048872"/>
            <a:ext cx="9948020" cy="5549638"/>
          </a:xfrm>
          <a:prstGeom prst="rect">
            <a:avLst/>
          </a:prstGeom>
        </p:spPr>
      </p:pic>
      <p:sp>
        <p:nvSpPr>
          <p:cNvPr id="21" name="Google Shape;526;p38">
            <a:extLst>
              <a:ext uri="{FF2B5EF4-FFF2-40B4-BE49-F238E27FC236}">
                <a16:creationId xmlns:a16="http://schemas.microsoft.com/office/drawing/2014/main" id="{5B217ACC-9FB5-424C-B86F-331BDC523AA2}"/>
              </a:ext>
            </a:extLst>
          </p:cNvPr>
          <p:cNvSpPr/>
          <p:nvPr/>
        </p:nvSpPr>
        <p:spPr>
          <a:xfrm>
            <a:off x="11196589" y="154388"/>
            <a:ext cx="709319" cy="747824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5406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B407E-5D2C-CA43-AB0E-8171410D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443" y="154388"/>
            <a:ext cx="10121461" cy="1143200"/>
          </a:xfrm>
        </p:spPr>
        <p:txBody>
          <a:bodyPr/>
          <a:lstStyle/>
          <a:p>
            <a:pPr algn="ctr"/>
            <a:r>
              <a:rPr lang="ru-RU" sz="4800" dirty="0"/>
              <a:t>Вывод и добавление заданий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623D0F-FB2D-1E4F-A3E7-EB932CEAB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942" y="1807779"/>
            <a:ext cx="8384116" cy="4207436"/>
          </a:xfrm>
          <a:prstGeom prst="rect">
            <a:avLst/>
          </a:prstGeom>
        </p:spPr>
      </p:pic>
      <p:grpSp>
        <p:nvGrpSpPr>
          <p:cNvPr id="5" name="Google Shape;443;p38">
            <a:extLst>
              <a:ext uri="{FF2B5EF4-FFF2-40B4-BE49-F238E27FC236}">
                <a16:creationId xmlns:a16="http://schemas.microsoft.com/office/drawing/2014/main" id="{54210A38-1561-DD44-ABFA-4653EFC5DDD4}"/>
              </a:ext>
            </a:extLst>
          </p:cNvPr>
          <p:cNvGrpSpPr/>
          <p:nvPr/>
        </p:nvGrpSpPr>
        <p:grpSpPr>
          <a:xfrm>
            <a:off x="11235558" y="469699"/>
            <a:ext cx="617873" cy="747824"/>
            <a:chOff x="584925" y="922575"/>
            <a:chExt cx="415200" cy="502525"/>
          </a:xfrm>
        </p:grpSpPr>
        <p:sp>
          <p:nvSpPr>
            <p:cNvPr id="6" name="Google Shape;444;p38">
              <a:extLst>
                <a:ext uri="{FF2B5EF4-FFF2-40B4-BE49-F238E27FC236}">
                  <a16:creationId xmlns:a16="http://schemas.microsoft.com/office/drawing/2014/main" id="{8FD1AB8C-7F1E-8746-983D-AF97539B7B25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445;p38">
              <a:extLst>
                <a:ext uri="{FF2B5EF4-FFF2-40B4-BE49-F238E27FC236}">
                  <a16:creationId xmlns:a16="http://schemas.microsoft.com/office/drawing/2014/main" id="{F0C447A3-03B4-5948-B7D9-8112881C61B2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46;p38">
              <a:extLst>
                <a:ext uri="{FF2B5EF4-FFF2-40B4-BE49-F238E27FC236}">
                  <a16:creationId xmlns:a16="http://schemas.microsoft.com/office/drawing/2014/main" id="{D9ED45A5-1014-8A41-A1D6-306D16A5AE36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6779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B407E-5D2C-CA43-AB0E-8171410D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443" y="154388"/>
            <a:ext cx="10121461" cy="1143200"/>
          </a:xfrm>
        </p:spPr>
        <p:txBody>
          <a:bodyPr/>
          <a:lstStyle/>
          <a:p>
            <a:pPr algn="ctr"/>
            <a:r>
              <a:rPr lang="ru-RU" sz="4800" dirty="0"/>
              <a:t>Информация о студентах</a:t>
            </a:r>
          </a:p>
        </p:txBody>
      </p:sp>
      <p:grpSp>
        <p:nvGrpSpPr>
          <p:cNvPr id="7" name="Google Shape;572;p38">
            <a:extLst>
              <a:ext uri="{FF2B5EF4-FFF2-40B4-BE49-F238E27FC236}">
                <a16:creationId xmlns:a16="http://schemas.microsoft.com/office/drawing/2014/main" id="{791A7460-4008-9E4B-B041-AD22BE49F159}"/>
              </a:ext>
            </a:extLst>
          </p:cNvPr>
          <p:cNvGrpSpPr/>
          <p:nvPr/>
        </p:nvGrpSpPr>
        <p:grpSpPr>
          <a:xfrm>
            <a:off x="11196589" y="154388"/>
            <a:ext cx="741305" cy="773947"/>
            <a:chOff x="3294650" y="3652450"/>
            <a:chExt cx="388350" cy="405450"/>
          </a:xfrm>
        </p:grpSpPr>
        <p:sp>
          <p:nvSpPr>
            <p:cNvPr id="8" name="Google Shape;573;p38">
              <a:extLst>
                <a:ext uri="{FF2B5EF4-FFF2-40B4-BE49-F238E27FC236}">
                  <a16:creationId xmlns:a16="http://schemas.microsoft.com/office/drawing/2014/main" id="{27B8CE91-8646-0248-87B2-1245592AA0C9}"/>
                </a:ext>
              </a:extLst>
            </p:cNvPr>
            <p:cNvSpPr/>
            <p:nvPr/>
          </p:nvSpPr>
          <p:spPr>
            <a:xfrm>
              <a:off x="3294650" y="3681775"/>
              <a:ext cx="376150" cy="376125"/>
            </a:xfrm>
            <a:custGeom>
              <a:avLst/>
              <a:gdLst/>
              <a:ahLst/>
              <a:cxnLst/>
              <a:rect l="l" t="t" r="r" b="b"/>
              <a:pathLst>
                <a:path w="15046" h="15045" extrusionOk="0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574;p38">
              <a:extLst>
                <a:ext uri="{FF2B5EF4-FFF2-40B4-BE49-F238E27FC236}">
                  <a16:creationId xmlns:a16="http://schemas.microsoft.com/office/drawing/2014/main" id="{8BAFC282-477B-FD41-9F07-61B32F600A6C}"/>
                </a:ext>
              </a:extLst>
            </p:cNvPr>
            <p:cNvSpPr/>
            <p:nvPr/>
          </p:nvSpPr>
          <p:spPr>
            <a:xfrm>
              <a:off x="3494925" y="3760525"/>
              <a:ext cx="188075" cy="97100"/>
            </a:xfrm>
            <a:custGeom>
              <a:avLst/>
              <a:gdLst/>
              <a:ahLst/>
              <a:cxnLst/>
              <a:rect l="l" t="t" r="r" b="b"/>
              <a:pathLst>
                <a:path w="7523" h="3884" extrusionOk="0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575;p38">
              <a:extLst>
                <a:ext uri="{FF2B5EF4-FFF2-40B4-BE49-F238E27FC236}">
                  <a16:creationId xmlns:a16="http://schemas.microsoft.com/office/drawing/2014/main" id="{E0E77564-CA74-2F43-A7DF-9ADE44A4F0CC}"/>
                </a:ext>
              </a:extLst>
            </p:cNvPr>
            <p:cNvSpPr/>
            <p:nvPr/>
          </p:nvSpPr>
          <p:spPr>
            <a:xfrm>
              <a:off x="3494925" y="3652450"/>
              <a:ext cx="161200" cy="188100"/>
            </a:xfrm>
            <a:custGeom>
              <a:avLst/>
              <a:gdLst/>
              <a:ahLst/>
              <a:cxnLst/>
              <a:rect l="l" t="t" r="r" b="b"/>
              <a:pathLst>
                <a:path w="6448" h="7524" extrusionOk="0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DF70DD-771C-A546-A50C-6EB22591A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132" y="1392891"/>
            <a:ext cx="9228083" cy="494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54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1000765" y="4444954"/>
            <a:ext cx="4724400" cy="24488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ru-RU" sz="2133" b="1" dirty="0"/>
              <a:t>СДО </a:t>
            </a:r>
            <a:r>
              <a:rPr lang="en-US" sz="2133" b="1" dirty="0"/>
              <a:t>(http://edu.pkgod.ru)</a:t>
            </a:r>
            <a:endParaRPr lang="ru-RU" sz="2133" dirty="0"/>
          </a:p>
          <a:p>
            <a:pPr marL="0" indent="0">
              <a:buNone/>
            </a:pPr>
            <a:r>
              <a:rPr lang="ru-RU" sz="2133" dirty="0"/>
              <a:t>Сюда выкладываются теоретические и лекционные материалы для обучения, а также проходит промежуточное и итоговое тестирование и оценивание знаний</a:t>
            </a:r>
            <a:endParaRPr sz="2133" dirty="0"/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1114066" y="244645"/>
            <a:ext cx="9848571" cy="170934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3600" dirty="0"/>
              <a:t>Для проведения подготовки демонстрационному экзамену  используются 2 системы</a:t>
            </a:r>
            <a:endParaRPr sz="3600" dirty="0"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2"/>
          </p:nvPr>
        </p:nvSpPr>
        <p:spPr>
          <a:xfrm>
            <a:off x="6466836" y="4503252"/>
            <a:ext cx="4724400" cy="24488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ru-RU" sz="2133" b="1" dirty="0"/>
              <a:t>Онлайн—сервис</a:t>
            </a:r>
            <a:r>
              <a:rPr lang="en-US" sz="2133" b="1" dirty="0"/>
              <a:t> repl.it</a:t>
            </a:r>
            <a:endParaRPr lang="ru-RU" sz="2133" dirty="0"/>
          </a:p>
          <a:p>
            <a:pPr marL="0" indent="0">
              <a:buNone/>
            </a:pPr>
            <a:r>
              <a:rPr lang="ru-RU" sz="2133" dirty="0"/>
              <a:t>На котором студенты выполняют практические задания, а преподаватель может их проверять и отслеживать полную статистику всей группы</a:t>
            </a:r>
            <a:endParaRPr sz="2133" dirty="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2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096263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767EB5-9389-4EE5-AB39-02C2B02A9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631" y="2210426"/>
            <a:ext cx="3827721" cy="21520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0BC13A-B3B4-402D-B9E9-C2C7AB74B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066" y="2266018"/>
            <a:ext cx="3827721" cy="215204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B407E-5D2C-CA43-AB0E-8171410D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443" y="154388"/>
            <a:ext cx="10121461" cy="1143200"/>
          </a:xfrm>
        </p:spPr>
        <p:txBody>
          <a:bodyPr/>
          <a:lstStyle/>
          <a:p>
            <a:pPr algn="ctr"/>
            <a:r>
              <a:rPr lang="ru-RU" sz="4800" dirty="0"/>
              <a:t>Обозначения в статистике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2B0754-9D52-1A4E-93DA-84000F079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05" y="3429000"/>
            <a:ext cx="11698391" cy="1025440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6760A440-7426-1F40-B70E-7A7F4881A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805" y="2703398"/>
            <a:ext cx="11745500" cy="753277"/>
          </a:xfrm>
        </p:spPr>
        <p:txBody>
          <a:bodyPr/>
          <a:lstStyle/>
          <a:p>
            <a:pPr marL="152396" indent="0">
              <a:buNone/>
            </a:pPr>
            <a:r>
              <a:rPr lang="ru-RU" dirty="0"/>
              <a:t>Еще не проверено	Выполнено              Не отправлено.             Возвращено</a:t>
            </a:r>
            <a:endParaRPr lang="ru-RU" dirty="0">
              <a:solidFill>
                <a:srgbClr val="666566"/>
              </a:solidFill>
            </a:endParaRPr>
          </a:p>
        </p:txBody>
      </p:sp>
      <p:grpSp>
        <p:nvGrpSpPr>
          <p:cNvPr id="7" name="Google Shape;551;p38">
            <a:extLst>
              <a:ext uri="{FF2B5EF4-FFF2-40B4-BE49-F238E27FC236}">
                <a16:creationId xmlns:a16="http://schemas.microsoft.com/office/drawing/2014/main" id="{0DB56B7D-B904-7F4C-8FF7-D36C56A587B8}"/>
              </a:ext>
            </a:extLst>
          </p:cNvPr>
          <p:cNvGrpSpPr/>
          <p:nvPr/>
        </p:nvGrpSpPr>
        <p:grpSpPr>
          <a:xfrm>
            <a:off x="11196588" y="154388"/>
            <a:ext cx="788275" cy="747824"/>
            <a:chOff x="3955900" y="2984500"/>
            <a:chExt cx="414000" cy="422525"/>
          </a:xfrm>
        </p:grpSpPr>
        <p:sp>
          <p:nvSpPr>
            <p:cNvPr id="8" name="Google Shape;552;p38">
              <a:extLst>
                <a:ext uri="{FF2B5EF4-FFF2-40B4-BE49-F238E27FC236}">
                  <a16:creationId xmlns:a16="http://schemas.microsoft.com/office/drawing/2014/main" id="{90125233-F422-3E4B-87E0-F32CB58F099A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553;p38">
              <a:extLst>
                <a:ext uri="{FF2B5EF4-FFF2-40B4-BE49-F238E27FC236}">
                  <a16:creationId xmlns:a16="http://schemas.microsoft.com/office/drawing/2014/main" id="{69A0C4EA-2D79-ED4E-8380-16D49E4ABDDA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554;p38">
              <a:extLst>
                <a:ext uri="{FF2B5EF4-FFF2-40B4-BE49-F238E27FC236}">
                  <a16:creationId xmlns:a16="http://schemas.microsoft.com/office/drawing/2014/main" id="{103DD560-56D0-EE47-9183-D61A052F71B8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41011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B407E-5D2C-CA43-AB0E-8171410D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443" y="154388"/>
            <a:ext cx="10121461" cy="1143200"/>
          </a:xfrm>
        </p:spPr>
        <p:txBody>
          <a:bodyPr/>
          <a:lstStyle/>
          <a:p>
            <a:pPr algn="ctr"/>
            <a:r>
              <a:rPr lang="ru-RU" sz="4800" dirty="0"/>
              <a:t>Преподаватели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BF37A7-761A-5448-B36A-469AADECD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099" y="1297588"/>
            <a:ext cx="11383080" cy="4036800"/>
          </a:xfrm>
        </p:spPr>
        <p:txBody>
          <a:bodyPr/>
          <a:lstStyle/>
          <a:p>
            <a:pPr marL="152396" indent="0">
              <a:buNone/>
            </a:pPr>
            <a:r>
              <a:rPr lang="ru-RU" dirty="0"/>
              <a:t>Здесь также есть возможность одновременной работы нескольких преподавателей, будет один главный (владелец курса), и остальные приглашенные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A47B86-4C4A-B147-A6BF-9D3D2240E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08" y="3338791"/>
            <a:ext cx="11209093" cy="2221621"/>
          </a:xfrm>
          <a:prstGeom prst="rect">
            <a:avLst/>
          </a:prstGeom>
        </p:spPr>
      </p:pic>
      <p:sp>
        <p:nvSpPr>
          <p:cNvPr id="9" name="Google Shape;526;p38">
            <a:extLst>
              <a:ext uri="{FF2B5EF4-FFF2-40B4-BE49-F238E27FC236}">
                <a16:creationId xmlns:a16="http://schemas.microsoft.com/office/drawing/2014/main" id="{CDC0CABF-49CB-F348-892E-6145A51A310C}"/>
              </a:ext>
            </a:extLst>
          </p:cNvPr>
          <p:cNvSpPr/>
          <p:nvPr/>
        </p:nvSpPr>
        <p:spPr>
          <a:xfrm>
            <a:off x="11196589" y="154388"/>
            <a:ext cx="709319" cy="747824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0237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49" y="169327"/>
            <a:ext cx="11758411" cy="126022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города Москвы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Москвы «Политехнический колледж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Н. Н.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Годовикова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089" y="2834640"/>
            <a:ext cx="6230983" cy="85961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5636" y="3592286"/>
            <a:ext cx="11249891" cy="101965"/>
          </a:xfrm>
          <a:solidFill>
            <a:schemeClr val="bg1"/>
          </a:solidFill>
          <a:effectLst>
            <a:softEdge rad="635000"/>
          </a:effectLst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Сухальков</a:t>
            </a: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Давидович</a:t>
            </a:r>
            <a:endParaRPr lang="en-US" sz="2000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</a:t>
            </a:r>
            <a:endParaRPr lang="en-US" sz="2000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5" y="5204262"/>
            <a:ext cx="1550614" cy="15621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5624946"/>
            <a:ext cx="4003964" cy="4710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апре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 2020 года</a:t>
            </a:r>
          </a:p>
        </p:txBody>
      </p:sp>
    </p:spTree>
    <p:extLst>
      <p:ext uri="{BB962C8B-B14F-4D97-AF65-F5344CB8AC3E}">
        <p14:creationId xmlns:p14="http://schemas.microsoft.com/office/powerpoint/2010/main" val="1312593869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891665" y="527715"/>
            <a:ext cx="9848571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4800" dirty="0"/>
              <a:t>Работа в СДО</a:t>
            </a:r>
            <a:endParaRPr sz="4800" dirty="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3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096263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0229AD-996E-F54D-AFBE-525DB6AAD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269" y="1510517"/>
            <a:ext cx="8597463" cy="46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1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1348017" y="330612"/>
            <a:ext cx="9848571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4800" dirty="0"/>
              <a:t>Проведение </a:t>
            </a:r>
            <a:r>
              <a:rPr lang="ru-RU" sz="4800" dirty="0" err="1"/>
              <a:t>вебинаров</a:t>
            </a:r>
            <a:endParaRPr sz="4800" dirty="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4</a:t>
            </a:fld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555E07-24EE-564A-914F-8E8DAF1B1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995" y="1787511"/>
            <a:ext cx="7716011" cy="4367048"/>
          </a:xfrm>
          <a:prstGeom prst="rect">
            <a:avLst/>
          </a:prstGeom>
        </p:spPr>
      </p:pic>
      <p:sp>
        <p:nvSpPr>
          <p:cNvPr id="10" name="Google Shape;526;p38">
            <a:extLst>
              <a:ext uri="{FF2B5EF4-FFF2-40B4-BE49-F238E27FC236}">
                <a16:creationId xmlns:a16="http://schemas.microsoft.com/office/drawing/2014/main" id="{ED95BEB6-F946-0947-BFD3-478BA95ACB64}"/>
              </a:ext>
            </a:extLst>
          </p:cNvPr>
          <p:cNvSpPr/>
          <p:nvPr/>
        </p:nvSpPr>
        <p:spPr>
          <a:xfrm>
            <a:off x="11196589" y="154388"/>
            <a:ext cx="709319" cy="747824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2194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891665" y="527715"/>
            <a:ext cx="10165217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4267" dirty="0"/>
              <a:t>Возможность работы с экраном студента</a:t>
            </a:r>
            <a:endParaRPr sz="4267" dirty="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5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106189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AC7A3C-B2AA-B041-A3CE-8459DF425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797" y="1818300"/>
            <a:ext cx="7234951" cy="32214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6D9CD9-B7A9-4647-875C-2E6DE9BD3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995" y="5346325"/>
            <a:ext cx="8436011" cy="98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9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891665" y="527715"/>
            <a:ext cx="10165217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4800" dirty="0"/>
              <a:t>Работа студента с  экраном преподавателя</a:t>
            </a:r>
            <a:endParaRPr sz="4800" dirty="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6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096263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A03525-AF82-1240-9955-F13A59050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65" y="2713042"/>
            <a:ext cx="6583271" cy="29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1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1473866" y="241916"/>
            <a:ext cx="9848571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4800" dirty="0"/>
              <a:t>Работа в онлайн-классе </a:t>
            </a:r>
            <a:r>
              <a:rPr lang="en-US" sz="4800" b="1" dirty="0"/>
              <a:t>repl.it</a:t>
            </a:r>
            <a:endParaRPr sz="4800" dirty="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7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096263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8A6F72-0B89-8145-A54D-419156E94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083" y="1490394"/>
            <a:ext cx="8824554" cy="56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80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B407E-5D2C-CA43-AB0E-8171410D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332" y="516371"/>
            <a:ext cx="9824149" cy="1143200"/>
          </a:xfrm>
        </p:spPr>
        <p:txBody>
          <a:bodyPr/>
          <a:lstStyle/>
          <a:p>
            <a:pPr algn="ctr"/>
            <a:r>
              <a:rPr lang="ru-RU" sz="4800" dirty="0"/>
              <a:t>Это видит студент на своем экране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16D67F-4DAA-6D49-B4B5-22F2AE2D1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203" y="1674612"/>
            <a:ext cx="3132460" cy="753277"/>
          </a:xfrm>
        </p:spPr>
        <p:txBody>
          <a:bodyPr/>
          <a:lstStyle/>
          <a:p>
            <a:pPr marL="152396" indent="0">
              <a:buNone/>
            </a:pPr>
            <a:r>
              <a:rPr lang="ru-RU" dirty="0"/>
              <a:t>Название </a:t>
            </a:r>
            <a:r>
              <a:rPr lang="ru-RU" dirty="0">
                <a:solidFill>
                  <a:srgbClr val="666566"/>
                </a:solidFill>
              </a:rPr>
              <a:t>задания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B3E60D-B99A-6347-AC4D-87A7DD525C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8</a:t>
            </a:fld>
            <a:endParaRPr lang="en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00E97E-8400-5E4E-9032-C213B4991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37" y="2442931"/>
            <a:ext cx="2627587" cy="1435692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9272BE59-B5CC-A147-831A-434B286CF006}"/>
              </a:ext>
            </a:extLst>
          </p:cNvPr>
          <p:cNvSpPr txBox="1">
            <a:spLocks/>
          </p:cNvSpPr>
          <p:nvPr/>
        </p:nvSpPr>
        <p:spPr>
          <a:xfrm>
            <a:off x="3803117" y="1674612"/>
            <a:ext cx="2112580" cy="75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152396" indent="0">
              <a:buNone/>
            </a:pPr>
            <a:r>
              <a:rPr lang="ru-RU" sz="2400" dirty="0"/>
              <a:t>Дата сдачи</a:t>
            </a:r>
            <a:endParaRPr lang="ru-RU" sz="2400" dirty="0">
              <a:solidFill>
                <a:srgbClr val="66656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9AF3E8-CF04-D243-86BE-121DDD62D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891" y="2442931"/>
            <a:ext cx="1375028" cy="14356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35644F-675F-2E47-83E7-AE4FB9A5B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383" y="2535488"/>
            <a:ext cx="1463855" cy="1250577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EBD8C6AD-DA77-2F4E-8FD7-9ABE1AABA4AB}"/>
              </a:ext>
            </a:extLst>
          </p:cNvPr>
          <p:cNvSpPr txBox="1">
            <a:spLocks/>
          </p:cNvSpPr>
          <p:nvPr/>
        </p:nvSpPr>
        <p:spPr>
          <a:xfrm>
            <a:off x="6096000" y="1674612"/>
            <a:ext cx="5202621" cy="75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152396" indent="0">
              <a:buNone/>
            </a:pPr>
            <a:r>
              <a:rPr lang="ru-RU" sz="2133" dirty="0"/>
              <a:t>Дата/время последней активности</a:t>
            </a:r>
            <a:endParaRPr lang="ru-RU" sz="2133" dirty="0">
              <a:solidFill>
                <a:srgbClr val="666566"/>
              </a:solidFill>
            </a:endParaRP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5F915E78-3CEE-9D4C-90C5-9CC0966C61F0}"/>
              </a:ext>
            </a:extLst>
          </p:cNvPr>
          <p:cNvSpPr txBox="1">
            <a:spLocks/>
          </p:cNvSpPr>
          <p:nvPr/>
        </p:nvSpPr>
        <p:spPr>
          <a:xfrm>
            <a:off x="851337" y="4726116"/>
            <a:ext cx="2627587" cy="75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152396" indent="0">
              <a:buNone/>
            </a:pPr>
            <a:r>
              <a:rPr lang="ru-RU" sz="2400" dirty="0"/>
              <a:t>Статус задачи:</a:t>
            </a:r>
            <a:endParaRPr lang="ru-RU" sz="2400" dirty="0">
              <a:solidFill>
                <a:srgbClr val="666566"/>
              </a:solidFill>
            </a:endParaRP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A52525D1-687F-3D4B-B702-B0E9B87CC205}"/>
              </a:ext>
            </a:extLst>
          </p:cNvPr>
          <p:cNvSpPr txBox="1">
            <a:spLocks/>
          </p:cNvSpPr>
          <p:nvPr/>
        </p:nvSpPr>
        <p:spPr>
          <a:xfrm>
            <a:off x="3694153" y="3972838"/>
            <a:ext cx="3389819" cy="214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 b="0" i="0" u="none" strike="noStrike" cap="none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152396" indent="0">
              <a:buNone/>
            </a:pPr>
            <a:r>
              <a:rPr lang="ru-RU" sz="2400" dirty="0"/>
              <a:t>Сдана и одобрена</a:t>
            </a:r>
          </a:p>
          <a:p>
            <a:pPr marL="152396" indent="0">
              <a:buNone/>
            </a:pPr>
            <a:r>
              <a:rPr lang="ru-RU" sz="2400" dirty="0"/>
              <a:t>Черновик</a:t>
            </a:r>
          </a:p>
          <a:p>
            <a:pPr marL="152396" indent="0">
              <a:buNone/>
            </a:pPr>
            <a:r>
              <a:rPr lang="ru-RU" sz="2400" dirty="0"/>
              <a:t>Не сдана</a:t>
            </a:r>
            <a:endParaRPr lang="ru-RU" sz="2400" dirty="0">
              <a:solidFill>
                <a:srgbClr val="666566"/>
              </a:solidFill>
            </a:endParaRPr>
          </a:p>
          <a:p>
            <a:pPr marL="152396" indent="0">
              <a:buNone/>
            </a:pPr>
            <a:r>
              <a:rPr lang="ru-RU" sz="2400" dirty="0">
                <a:solidFill>
                  <a:srgbClr val="666566"/>
                </a:solidFill>
              </a:rPr>
              <a:t>На проверке</a:t>
            </a:r>
          </a:p>
          <a:p>
            <a:pPr marL="152396" indent="0">
              <a:buNone/>
            </a:pPr>
            <a:endParaRPr lang="ru-RU" sz="2400" dirty="0">
              <a:solidFill>
                <a:srgbClr val="666566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26250DE-7FD3-6D40-BE69-9712DBBBF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669" y="3849719"/>
            <a:ext cx="2286000" cy="9990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2EB865-D01E-DD48-9036-E35DE97770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908"/>
          <a:stretch/>
        </p:blipFill>
        <p:spPr>
          <a:xfrm>
            <a:off x="7965383" y="4635063"/>
            <a:ext cx="1303867" cy="4703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199F31-FC61-6A4A-8952-3EA9ED5C0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383" y="4928493"/>
            <a:ext cx="2065867" cy="5588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A22E5F5-D1ED-5A48-AEE8-BE66CC98B8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4509" y="5567002"/>
            <a:ext cx="1625600" cy="524933"/>
          </a:xfrm>
          <a:prstGeom prst="rect">
            <a:avLst/>
          </a:prstGeom>
        </p:spPr>
      </p:pic>
      <p:sp>
        <p:nvSpPr>
          <p:cNvPr id="21" name="Google Shape;526;p38">
            <a:extLst>
              <a:ext uri="{FF2B5EF4-FFF2-40B4-BE49-F238E27FC236}">
                <a16:creationId xmlns:a16="http://schemas.microsoft.com/office/drawing/2014/main" id="{2B5B152B-8C17-3A44-A126-E15C04581CC7}"/>
              </a:ext>
            </a:extLst>
          </p:cNvPr>
          <p:cNvSpPr/>
          <p:nvPr/>
        </p:nvSpPr>
        <p:spPr>
          <a:xfrm>
            <a:off x="11196589" y="154388"/>
            <a:ext cx="709319" cy="747824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4825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891665" y="527715"/>
            <a:ext cx="9848571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sz="4800" dirty="0"/>
              <a:t>Выполнение работы</a:t>
            </a:r>
            <a:endParaRPr sz="4800" dirty="0"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9</a:t>
            </a:fld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0962637" y="379725"/>
            <a:ext cx="719600" cy="719591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1ADF01-8C58-0A44-990D-51A91A83B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986" y="1758867"/>
            <a:ext cx="8156028" cy="45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681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343</Words>
  <Application>Microsoft Office PowerPoint</Application>
  <PresentationFormat>Широкоэкранный</PresentationFormat>
  <Paragraphs>72</Paragraphs>
  <Slides>22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Raleway Light</vt:lpstr>
      <vt:lpstr>Times New Roman</vt:lpstr>
      <vt:lpstr>Тема Office</vt:lpstr>
      <vt:lpstr>Департамент образования города Москвы Государственное бюджетное профессиональное образовательное учреждение  города Москвы «Политехнический колледж им. Н. Н. Годовикова»</vt:lpstr>
      <vt:lpstr>Для проведения подготовки демонстрационному экзамену  используются 2 системы</vt:lpstr>
      <vt:lpstr>Работа в СДО</vt:lpstr>
      <vt:lpstr>Проведение вебинаров</vt:lpstr>
      <vt:lpstr>Возможность работы с экраном студента</vt:lpstr>
      <vt:lpstr>Работа студента с  экраном преподавателя</vt:lpstr>
      <vt:lpstr>Работа в онлайн-классе repl.it</vt:lpstr>
      <vt:lpstr>Это видит студент на своем экране</vt:lpstr>
      <vt:lpstr>Выполнение работы</vt:lpstr>
      <vt:lpstr>Презентация PowerPoint</vt:lpstr>
      <vt:lpstr>Огромный выбор языков программирования</vt:lpstr>
      <vt:lpstr>Есть 2 варианта проверки:</vt:lpstr>
      <vt:lpstr>Автоматическое тестирование</vt:lpstr>
      <vt:lpstr>Настройка автотеста</vt:lpstr>
      <vt:lpstr>Проверка вручную</vt:lpstr>
      <vt:lpstr>Проверка вручную</vt:lpstr>
      <vt:lpstr>Управление кабинетом</vt:lpstr>
      <vt:lpstr>Вывод и добавление заданий</vt:lpstr>
      <vt:lpstr>Информация о студентах</vt:lpstr>
      <vt:lpstr>Обозначения в статистике</vt:lpstr>
      <vt:lpstr>Преподаватели</vt:lpstr>
      <vt:lpstr>Департамент образования города Москвы Государственное бюджетное профессиональное образовательное учреждение  города Москвы «Политехнический колледж им. Н. Н. Годовикова»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 Михайловна</dc:creator>
  <cp:lastModifiedBy>Татьяна Третьяк</cp:lastModifiedBy>
  <cp:revision>107</cp:revision>
  <cp:lastPrinted>2018-05-31T14:26:19Z</cp:lastPrinted>
  <dcterms:created xsi:type="dcterms:W3CDTF">2018-05-31T08:50:59Z</dcterms:created>
  <dcterms:modified xsi:type="dcterms:W3CDTF">2020-04-12T16:58:44Z</dcterms:modified>
</cp:coreProperties>
</file>