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5" r:id="rId1"/>
  </p:sldMasterIdLst>
  <p:notesMasterIdLst>
    <p:notesMasterId r:id="rId19"/>
  </p:notesMasterIdLst>
  <p:handoutMasterIdLst>
    <p:handoutMasterId r:id="rId20"/>
  </p:handoutMasterIdLst>
  <p:sldIdLst>
    <p:sldId id="277" r:id="rId2"/>
    <p:sldId id="284" r:id="rId3"/>
    <p:sldId id="285" r:id="rId4"/>
    <p:sldId id="294" r:id="rId5"/>
    <p:sldId id="293" r:id="rId6"/>
    <p:sldId id="286" r:id="rId7"/>
    <p:sldId id="283" r:id="rId8"/>
    <p:sldId id="296" r:id="rId9"/>
    <p:sldId id="289" r:id="rId10"/>
    <p:sldId id="290" r:id="rId11"/>
    <p:sldId id="297" r:id="rId12"/>
    <p:sldId id="291" r:id="rId13"/>
    <p:sldId id="298" r:id="rId14"/>
    <p:sldId id="266" r:id="rId15"/>
    <p:sldId id="272" r:id="rId16"/>
    <p:sldId id="299" r:id="rId17"/>
    <p:sldId id="300" r:id="rId18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216" y="102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206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983869-C2F7-4937-8114-63B37258B64E}" type="doc">
      <dgm:prSet loTypeId="urn:microsoft.com/office/officeart/2005/8/layout/balance1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311643-E12E-4FBA-B7B2-18F83EC4036E}">
      <dgm:prSet phldrT="[Текст]"/>
      <dgm:spPr>
        <a:xfrm>
          <a:off x="346007" y="475779"/>
          <a:ext cx="2365949" cy="1314416"/>
        </a:xfrm>
      </dgm:spPr>
      <dgm:t>
        <a:bodyPr/>
        <a:lstStyle/>
        <a:p>
          <a:r>
            <a:rPr lang="ru-RU" smtClean="0">
              <a:latin typeface="Calibri" panose="020F0502020204030204"/>
              <a:ea typeface="+mn-ea"/>
              <a:cs typeface="+mn-cs"/>
            </a:rPr>
            <a:t>ППССЗ</a:t>
          </a:r>
          <a:endParaRPr lang="ru-RU" dirty="0">
            <a:latin typeface="Calibri" panose="020F0502020204030204"/>
            <a:ea typeface="+mn-ea"/>
            <a:cs typeface="+mn-cs"/>
          </a:endParaRPr>
        </a:p>
      </dgm:t>
    </dgm:pt>
    <dgm:pt modelId="{2182C722-DC6D-482E-A97F-4F264E963C97}" type="parTrans" cxnId="{AF683B98-643A-4EED-8E2C-D70D33D04FB8}">
      <dgm:prSet/>
      <dgm:spPr/>
      <dgm:t>
        <a:bodyPr/>
        <a:lstStyle/>
        <a:p>
          <a:endParaRPr lang="ru-RU"/>
        </a:p>
      </dgm:t>
    </dgm:pt>
    <dgm:pt modelId="{87159D43-0CC6-4728-A29B-09ACB80C1CA4}" type="sibTrans" cxnId="{AF683B98-643A-4EED-8E2C-D70D33D04FB8}">
      <dgm:prSet/>
      <dgm:spPr/>
      <dgm:t>
        <a:bodyPr/>
        <a:lstStyle/>
        <a:p>
          <a:endParaRPr lang="ru-RU"/>
        </a:p>
      </dgm:t>
    </dgm:pt>
    <dgm:pt modelId="{BED1A61A-5501-4C99-B01F-B990F513BA5F}">
      <dgm:prSet phldrT="[Текст]"/>
      <dgm:spPr>
        <a:xfrm rot="21360000">
          <a:off x="2993605" y="4418480"/>
          <a:ext cx="2347967" cy="810857"/>
        </a:xfrm>
      </dgm:spPr>
      <dgm:t>
        <a:bodyPr/>
        <a:lstStyle/>
        <a:p>
          <a:r>
            <a:rPr lang="ru-RU" smtClean="0">
              <a:latin typeface="Calibri" panose="020F0502020204030204"/>
              <a:ea typeface="+mn-ea"/>
              <a:cs typeface="+mn-cs"/>
            </a:rPr>
            <a:t>Сетевое администрирование и безопасность  </a:t>
          </a:r>
          <a:endParaRPr lang="ru-RU" dirty="0">
            <a:latin typeface="Calibri" panose="020F0502020204030204"/>
            <a:ea typeface="+mn-ea"/>
            <a:cs typeface="+mn-cs"/>
          </a:endParaRPr>
        </a:p>
      </dgm:t>
    </dgm:pt>
    <dgm:pt modelId="{324B088D-5CA6-4F99-8CD2-F2AB2A494384}" type="parTrans" cxnId="{D872BEBE-8D1D-4D9E-B59B-5535EE69E1B3}">
      <dgm:prSet/>
      <dgm:spPr/>
      <dgm:t>
        <a:bodyPr/>
        <a:lstStyle/>
        <a:p>
          <a:endParaRPr lang="ru-RU"/>
        </a:p>
      </dgm:t>
    </dgm:pt>
    <dgm:pt modelId="{FE7749DF-7715-494A-B35A-8DD7F7FD1A18}" type="sibTrans" cxnId="{D872BEBE-8D1D-4D9E-B59B-5535EE69E1B3}">
      <dgm:prSet/>
      <dgm:spPr/>
      <dgm:t>
        <a:bodyPr/>
        <a:lstStyle/>
        <a:p>
          <a:endParaRPr lang="ru-RU"/>
        </a:p>
      </dgm:t>
    </dgm:pt>
    <dgm:pt modelId="{D625443E-958B-4205-8F9F-9B0B3FFAF8F3}">
      <dgm:prSet phldrT="[Текст]"/>
      <dgm:spPr>
        <a:xfrm rot="21360000">
          <a:off x="2927885" y="3550965"/>
          <a:ext cx="2347967" cy="810857"/>
        </a:xfrm>
      </dgm:spPr>
      <dgm:t>
        <a:bodyPr/>
        <a:lstStyle/>
        <a:p>
          <a:r>
            <a:rPr lang="ru-RU" smtClean="0">
              <a:latin typeface="Calibri" panose="020F0502020204030204"/>
              <a:ea typeface="+mn-ea"/>
              <a:cs typeface="+mn-cs"/>
            </a:rPr>
            <a:t>Предпринимательство</a:t>
          </a:r>
          <a:endParaRPr lang="ru-RU" dirty="0">
            <a:latin typeface="Calibri" panose="020F0502020204030204"/>
            <a:ea typeface="+mn-ea"/>
            <a:cs typeface="+mn-cs"/>
          </a:endParaRPr>
        </a:p>
      </dgm:t>
    </dgm:pt>
    <dgm:pt modelId="{192A5335-B422-4CE7-84EF-2A0FE2201B3C}" type="parTrans" cxnId="{75B2D041-270C-4A35-BFE9-CB4396235E0E}">
      <dgm:prSet/>
      <dgm:spPr/>
      <dgm:t>
        <a:bodyPr/>
        <a:lstStyle/>
        <a:p>
          <a:endParaRPr lang="ru-RU"/>
        </a:p>
      </dgm:t>
    </dgm:pt>
    <dgm:pt modelId="{F996F1C8-C928-4B4A-8E62-ED0680DD6307}" type="sibTrans" cxnId="{75B2D041-270C-4A35-BFE9-CB4396235E0E}">
      <dgm:prSet/>
      <dgm:spPr/>
      <dgm:t>
        <a:bodyPr/>
        <a:lstStyle/>
        <a:p>
          <a:endParaRPr lang="ru-RU"/>
        </a:p>
      </dgm:t>
    </dgm:pt>
    <dgm:pt modelId="{41977F02-FEA4-4F5E-93C6-553C9B971DF4}">
      <dgm:prSet phldrT="[Текст]"/>
      <dgm:spPr>
        <a:xfrm>
          <a:off x="9086428" y="475779"/>
          <a:ext cx="2365949" cy="1314416"/>
        </a:xfrm>
      </dgm:spPr>
      <dgm:t>
        <a:bodyPr/>
        <a:lstStyle/>
        <a:p>
          <a:r>
            <a:rPr lang="ru-RU" smtClean="0">
              <a:latin typeface="Calibri" panose="020F0502020204030204"/>
              <a:ea typeface="+mn-ea"/>
              <a:cs typeface="+mn-cs"/>
            </a:rPr>
            <a:t>ППКРС</a:t>
          </a:r>
          <a:endParaRPr lang="ru-RU" dirty="0">
            <a:latin typeface="Calibri" panose="020F0502020204030204"/>
            <a:ea typeface="+mn-ea"/>
            <a:cs typeface="+mn-cs"/>
          </a:endParaRPr>
        </a:p>
      </dgm:t>
    </dgm:pt>
    <dgm:pt modelId="{39A54261-D092-476C-9631-DFC59C43BF42}" type="parTrans" cxnId="{6AB9FEE8-DE64-453C-9341-8394F1928344}">
      <dgm:prSet/>
      <dgm:spPr/>
      <dgm:t>
        <a:bodyPr/>
        <a:lstStyle/>
        <a:p>
          <a:endParaRPr lang="ru-RU"/>
        </a:p>
      </dgm:t>
    </dgm:pt>
    <dgm:pt modelId="{2E3715FC-75C2-4DA1-A744-C3A807C9FE75}" type="sibTrans" cxnId="{6AB9FEE8-DE64-453C-9341-8394F1928344}">
      <dgm:prSet/>
      <dgm:spPr/>
      <dgm:t>
        <a:bodyPr/>
        <a:lstStyle/>
        <a:p>
          <a:endParaRPr lang="ru-RU"/>
        </a:p>
      </dgm:t>
    </dgm:pt>
    <dgm:pt modelId="{3651C5C0-0F79-4689-B803-14251BE53BD1}">
      <dgm:prSet phldrT="[Текст]"/>
      <dgm:spPr>
        <a:xfrm rot="21360000">
          <a:off x="6576957" y="3217281"/>
          <a:ext cx="2277220" cy="1822585"/>
        </a:xfrm>
      </dgm:spPr>
      <dgm:t>
        <a:bodyPr/>
        <a:lstStyle/>
        <a:p>
          <a:r>
            <a:rPr lang="ru-RU" i="0" dirty="0" smtClean="0">
              <a:latin typeface="Calibri" panose="020F0502020204030204"/>
              <a:ea typeface="+mn-ea"/>
              <a:cs typeface="+mn-cs"/>
            </a:rPr>
            <a:t>Радиомеханик по обслуживанию  и ремонту радиотелевизионной аппаратур</a:t>
          </a:r>
        </a:p>
        <a:p>
          <a:r>
            <a:rPr lang="ru-RU" i="0" dirty="0" smtClean="0">
              <a:latin typeface="Calibri" panose="020F0502020204030204"/>
              <a:ea typeface="+mn-ea"/>
              <a:cs typeface="+mn-cs"/>
            </a:rPr>
            <a:t>Радиомонтер приемных телевизионных антенн</a:t>
          </a:r>
        </a:p>
        <a:p>
          <a:r>
            <a:rPr lang="ru-RU" i="0" dirty="0" smtClean="0">
              <a:latin typeface="Calibri" panose="020F0502020204030204"/>
              <a:ea typeface="+mn-ea"/>
              <a:cs typeface="+mn-cs"/>
            </a:rPr>
            <a:t>Радиомеханик по ремонту радиоэлектронного оборудования</a:t>
          </a:r>
          <a:endParaRPr lang="ru-RU" i="0" dirty="0">
            <a:latin typeface="Calibri" panose="020F0502020204030204"/>
            <a:ea typeface="+mn-ea"/>
            <a:cs typeface="+mn-cs"/>
          </a:endParaRPr>
        </a:p>
      </dgm:t>
    </dgm:pt>
    <dgm:pt modelId="{9FD8B870-3368-4552-8EB5-21F5B1F796C7}" type="parTrans" cxnId="{664D8AE1-E191-44CD-B8AB-7A0364672017}">
      <dgm:prSet/>
      <dgm:spPr/>
      <dgm:t>
        <a:bodyPr/>
        <a:lstStyle/>
        <a:p>
          <a:endParaRPr lang="ru-RU"/>
        </a:p>
      </dgm:t>
    </dgm:pt>
    <dgm:pt modelId="{B8F5AC89-9096-48EE-A9DD-206CEDFED897}" type="sibTrans" cxnId="{664D8AE1-E191-44CD-B8AB-7A0364672017}">
      <dgm:prSet/>
      <dgm:spPr/>
      <dgm:t>
        <a:bodyPr/>
        <a:lstStyle/>
        <a:p>
          <a:endParaRPr lang="ru-RU"/>
        </a:p>
      </dgm:t>
    </dgm:pt>
    <dgm:pt modelId="{BC45A05F-3DC2-4E09-90D6-D606B9EA8126}">
      <dgm:prSet/>
      <dgm:spPr>
        <a:xfrm rot="21360000">
          <a:off x="2862164" y="2683450"/>
          <a:ext cx="2347967" cy="810857"/>
        </a:xfrm>
      </dgm:spPr>
      <dgm:t>
        <a:bodyPr/>
        <a:lstStyle/>
        <a:p>
          <a:r>
            <a:rPr lang="ru-RU" smtClean="0">
              <a:latin typeface="Calibri" panose="020F0502020204030204"/>
              <a:ea typeface="+mn-ea"/>
              <a:cs typeface="+mn-cs"/>
            </a:rPr>
            <a:t>Оператор</a:t>
          </a:r>
        </a:p>
        <a:p>
          <a:r>
            <a:rPr lang="ru-RU" smtClean="0">
              <a:latin typeface="Calibri" panose="020F0502020204030204"/>
              <a:ea typeface="+mn-ea"/>
              <a:cs typeface="+mn-cs"/>
            </a:rPr>
            <a:t> «Умного дома» </a:t>
          </a:r>
          <a:endParaRPr lang="ru-RU" dirty="0">
            <a:latin typeface="Calibri" panose="020F0502020204030204"/>
            <a:ea typeface="+mn-ea"/>
            <a:cs typeface="+mn-cs"/>
          </a:endParaRPr>
        </a:p>
      </dgm:t>
    </dgm:pt>
    <dgm:pt modelId="{01454F2E-D64E-49B0-A44D-A6B67A547A27}" type="parTrans" cxnId="{A4676A7B-CFC2-4679-B8F4-85EF844D60FB}">
      <dgm:prSet/>
      <dgm:spPr/>
      <dgm:t>
        <a:bodyPr/>
        <a:lstStyle/>
        <a:p>
          <a:endParaRPr lang="ru-RU"/>
        </a:p>
      </dgm:t>
    </dgm:pt>
    <dgm:pt modelId="{8FE83402-854C-4743-AF62-A9B677DA7FEF}" type="sibTrans" cxnId="{A4676A7B-CFC2-4679-B8F4-85EF844D60FB}">
      <dgm:prSet/>
      <dgm:spPr/>
      <dgm:t>
        <a:bodyPr/>
        <a:lstStyle/>
        <a:p>
          <a:endParaRPr lang="ru-RU"/>
        </a:p>
      </dgm:t>
    </dgm:pt>
    <dgm:pt modelId="{A8265475-3F06-48CB-B374-35E977D5F460}">
      <dgm:prSet/>
      <dgm:spPr>
        <a:xfrm rot="21360000">
          <a:off x="2796443" y="1815935"/>
          <a:ext cx="2347967" cy="810857"/>
        </a:xfrm>
      </dgm:spPr>
      <dgm:t>
        <a:bodyPr/>
        <a:lstStyle/>
        <a:p>
          <a:r>
            <a:rPr lang="ru-RU" smtClean="0">
              <a:latin typeface="Calibri" panose="020F0502020204030204"/>
              <a:ea typeface="+mn-ea"/>
              <a:cs typeface="+mn-cs"/>
            </a:rPr>
            <a:t>Информационные кабельные сети </a:t>
          </a:r>
          <a:endParaRPr lang="ru-RU" dirty="0">
            <a:latin typeface="Calibri" panose="020F0502020204030204"/>
            <a:ea typeface="+mn-ea"/>
            <a:cs typeface="+mn-cs"/>
          </a:endParaRPr>
        </a:p>
      </dgm:t>
    </dgm:pt>
    <dgm:pt modelId="{790DA4F2-5077-4F64-BF2F-3474E6989A6D}" type="parTrans" cxnId="{8BC6C594-BF50-4EDF-8425-E5A47AD66DC3}">
      <dgm:prSet/>
      <dgm:spPr/>
      <dgm:t>
        <a:bodyPr/>
        <a:lstStyle/>
        <a:p>
          <a:endParaRPr lang="ru-RU"/>
        </a:p>
      </dgm:t>
    </dgm:pt>
    <dgm:pt modelId="{47E887BC-7090-42A1-9893-B97E2BBB2AD2}" type="sibTrans" cxnId="{8BC6C594-BF50-4EDF-8425-E5A47AD66DC3}">
      <dgm:prSet/>
      <dgm:spPr/>
      <dgm:t>
        <a:bodyPr/>
        <a:lstStyle/>
        <a:p>
          <a:endParaRPr lang="ru-RU"/>
        </a:p>
      </dgm:t>
    </dgm:pt>
    <dgm:pt modelId="{116E84DB-803A-4B4E-B930-8C9C2507988E}">
      <dgm:prSet/>
      <dgm:spPr/>
      <dgm:t>
        <a:bodyPr/>
        <a:lstStyle/>
        <a:p>
          <a:endParaRPr lang="ru-RU"/>
        </a:p>
      </dgm:t>
    </dgm:pt>
    <dgm:pt modelId="{9A85479C-2F63-4A96-BD83-8B9C6F76194B}" type="parTrans" cxnId="{213115F5-C7C9-4B04-B1D8-F59F64E5073A}">
      <dgm:prSet/>
      <dgm:spPr/>
      <dgm:t>
        <a:bodyPr/>
        <a:lstStyle/>
        <a:p>
          <a:endParaRPr lang="ru-RU"/>
        </a:p>
      </dgm:t>
    </dgm:pt>
    <dgm:pt modelId="{5644D7D5-622F-4DBD-AF4E-B8D7C6D3A5FE}" type="sibTrans" cxnId="{213115F5-C7C9-4B04-B1D8-F59F64E5073A}">
      <dgm:prSet/>
      <dgm:spPr/>
      <dgm:t>
        <a:bodyPr/>
        <a:lstStyle/>
        <a:p>
          <a:endParaRPr lang="ru-RU"/>
        </a:p>
      </dgm:t>
    </dgm:pt>
    <dgm:pt modelId="{419BEF2B-F79A-4038-836D-D67162C64B32}">
      <dgm:prSet/>
      <dgm:spPr/>
      <dgm:t>
        <a:bodyPr/>
        <a:lstStyle/>
        <a:p>
          <a:endParaRPr lang="ru-RU"/>
        </a:p>
      </dgm:t>
    </dgm:pt>
    <dgm:pt modelId="{516F69AA-39DB-4D73-9615-790F82378EBC}" type="parTrans" cxnId="{445E1A25-C03B-46D5-949E-9E51DEC8F019}">
      <dgm:prSet/>
      <dgm:spPr/>
      <dgm:t>
        <a:bodyPr/>
        <a:lstStyle/>
        <a:p>
          <a:endParaRPr lang="ru-RU"/>
        </a:p>
      </dgm:t>
    </dgm:pt>
    <dgm:pt modelId="{5F2BBD56-E26B-4EBB-B081-FCE6DA40E748}" type="sibTrans" cxnId="{445E1A25-C03B-46D5-949E-9E51DEC8F019}">
      <dgm:prSet/>
      <dgm:spPr/>
      <dgm:t>
        <a:bodyPr/>
        <a:lstStyle/>
        <a:p>
          <a:endParaRPr lang="ru-RU"/>
        </a:p>
      </dgm:t>
    </dgm:pt>
    <dgm:pt modelId="{17A0F9E1-F2C6-47B0-8479-ECC3C5731335}" type="pres">
      <dgm:prSet presAssocID="{A0983869-C2F7-4937-8114-63B37258B64E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B2DCBF-35DB-4CF9-BD86-18588F147DE9}" type="pres">
      <dgm:prSet presAssocID="{A0983869-C2F7-4937-8114-63B37258B64E}" presName="dummyMaxCanvas" presStyleCnt="0"/>
      <dgm:spPr/>
      <dgm:t>
        <a:bodyPr/>
        <a:lstStyle/>
        <a:p>
          <a:endParaRPr lang="ru-RU"/>
        </a:p>
      </dgm:t>
    </dgm:pt>
    <dgm:pt modelId="{A612B664-1BB0-4211-AFBB-FF4EB6BD60A2}" type="pres">
      <dgm:prSet presAssocID="{A0983869-C2F7-4937-8114-63B37258B64E}" presName="parentComposite" presStyleCnt="0"/>
      <dgm:spPr/>
      <dgm:t>
        <a:bodyPr/>
        <a:lstStyle/>
        <a:p>
          <a:endParaRPr lang="ru-RU"/>
        </a:p>
      </dgm:t>
    </dgm:pt>
    <dgm:pt modelId="{9CDDC756-634E-4319-A006-C9B5A993765F}" type="pres">
      <dgm:prSet presAssocID="{A0983869-C2F7-4937-8114-63B37258B64E}" presName="parent1" presStyleLbl="alignAccFollowNode1" presStyleIdx="0" presStyleCnt="4" custLinFactX="-47791" custLinFactNeighborX="-100000" custLinFactNeighborY="71780">
        <dgm:presLayoutVars>
          <dgm:chMax val="4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8AB5F011-C6E8-4CF8-8857-7E9FF7A1B988}" type="pres">
      <dgm:prSet presAssocID="{A0983869-C2F7-4937-8114-63B37258B64E}" presName="parent2" presStyleLbl="alignAccFollowNode1" presStyleIdx="1" presStyleCnt="4" custLinFactX="41104" custLinFactNeighborX="100000" custLinFactNeighborY="75702">
        <dgm:presLayoutVars>
          <dgm:chMax val="4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BAE22173-424E-4982-90F8-9B0FB6DE96D9}" type="pres">
      <dgm:prSet presAssocID="{A0983869-C2F7-4937-8114-63B37258B64E}" presName="childrenComposite" presStyleCnt="0"/>
      <dgm:spPr/>
      <dgm:t>
        <a:bodyPr/>
        <a:lstStyle/>
        <a:p>
          <a:endParaRPr lang="ru-RU"/>
        </a:p>
      </dgm:t>
    </dgm:pt>
    <dgm:pt modelId="{D237BE74-0526-486D-9C22-F9514EBE6216}" type="pres">
      <dgm:prSet presAssocID="{A0983869-C2F7-4937-8114-63B37258B64E}" presName="dummyMaxCanvas_ChildArea" presStyleCnt="0"/>
      <dgm:spPr/>
      <dgm:t>
        <a:bodyPr/>
        <a:lstStyle/>
        <a:p>
          <a:endParaRPr lang="ru-RU"/>
        </a:p>
      </dgm:t>
    </dgm:pt>
    <dgm:pt modelId="{55384FE1-E20B-4C86-B07A-6C548AA0E285}" type="pres">
      <dgm:prSet presAssocID="{A0983869-C2F7-4937-8114-63B37258B64E}" presName="fulcrum" presStyleLbl="alignAccFollowNode1" presStyleIdx="2" presStyleCnt="4"/>
      <dgm:spPr>
        <a:xfrm>
          <a:off x="5449145" y="5586270"/>
          <a:ext cx="985812" cy="985812"/>
        </a:xfrm>
        <a:prstGeom prst="triangle">
          <a:avLst/>
        </a:prstGeom>
      </dgm:spPr>
      <dgm:t>
        <a:bodyPr/>
        <a:lstStyle/>
        <a:p>
          <a:endParaRPr lang="ru-RU"/>
        </a:p>
      </dgm:t>
    </dgm:pt>
    <dgm:pt modelId="{5A147FF7-0340-4CD5-B5CC-B3754648C0A9}" type="pres">
      <dgm:prSet presAssocID="{A0983869-C2F7-4937-8114-63B37258B64E}" presName="balance_41" presStyleLbl="alignAccFollowNode1" presStyleIdx="3" presStyleCnt="4">
        <dgm:presLayoutVars>
          <dgm:bulletEnabled val="1"/>
        </dgm:presLayoutVars>
      </dgm:prSet>
      <dgm:spPr>
        <a:xfrm rot="21360000">
          <a:off x="2983711" y="5163838"/>
          <a:ext cx="5916681" cy="413734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6FE96CA1-5580-4034-AFA1-CF343795FD8C}" type="pres">
      <dgm:prSet presAssocID="{A0983869-C2F7-4937-8114-63B37258B64E}" presName="left_41_1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F047390-7B87-4CDA-B85F-13315134E56C}" type="pres">
      <dgm:prSet presAssocID="{A0983869-C2F7-4937-8114-63B37258B64E}" presName="left_41_2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2F889BD-52D1-4E14-8552-184F6829279C}" type="pres">
      <dgm:prSet presAssocID="{A0983869-C2F7-4937-8114-63B37258B64E}" presName="left_41_3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4234C08-86DD-419B-9763-BB0C17849486}" type="pres">
      <dgm:prSet presAssocID="{A0983869-C2F7-4937-8114-63B37258B64E}" presName="left_41_4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47B00F4-1572-4A25-8D14-B2D84B1EDECA}" type="pres">
      <dgm:prSet presAssocID="{A0983869-C2F7-4937-8114-63B37258B64E}" presName="right_41_1" presStyleLbl="node1" presStyleIdx="4" presStyleCnt="5" custScaleY="308982" custLinFactNeighborX="-10557" custLinFactNeighborY="-9442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D872BEBE-8D1D-4D9E-B59B-5535EE69E1B3}" srcId="{53311643-E12E-4FBA-B7B2-18F83EC4036E}" destId="{BED1A61A-5501-4C99-B01F-B990F513BA5F}" srcOrd="0" destOrd="0" parTransId="{324B088D-5CA6-4F99-8CD2-F2AB2A494384}" sibTransId="{FE7749DF-7715-494A-B35A-8DD7F7FD1A18}"/>
    <dgm:cxn modelId="{A4676A7B-CFC2-4679-B8F4-85EF844D60FB}" srcId="{53311643-E12E-4FBA-B7B2-18F83EC4036E}" destId="{BC45A05F-3DC2-4E09-90D6-D606B9EA8126}" srcOrd="2" destOrd="0" parTransId="{01454F2E-D64E-49B0-A44D-A6B67A547A27}" sibTransId="{8FE83402-854C-4743-AF62-A9B677DA7FEF}"/>
    <dgm:cxn modelId="{664D8AE1-E191-44CD-B8AB-7A0364672017}" srcId="{41977F02-FEA4-4F5E-93C6-553C9B971DF4}" destId="{3651C5C0-0F79-4689-B803-14251BE53BD1}" srcOrd="0" destOrd="0" parTransId="{9FD8B870-3368-4552-8EB5-21F5B1F796C7}" sibTransId="{B8F5AC89-9096-48EE-A9DD-206CEDFED897}"/>
    <dgm:cxn modelId="{BC412D82-7CB2-407F-BF1F-5995C8703C20}" type="presOf" srcId="{A8265475-3F06-48CB-B374-35E977D5F460}" destId="{74234C08-86DD-419B-9763-BB0C17849486}" srcOrd="0" destOrd="0" presId="urn:microsoft.com/office/officeart/2005/8/layout/balance1"/>
    <dgm:cxn modelId="{6AB9FEE8-DE64-453C-9341-8394F1928344}" srcId="{A0983869-C2F7-4937-8114-63B37258B64E}" destId="{41977F02-FEA4-4F5E-93C6-553C9B971DF4}" srcOrd="1" destOrd="0" parTransId="{39A54261-D092-476C-9631-DFC59C43BF42}" sibTransId="{2E3715FC-75C2-4DA1-A744-C3A807C9FE75}"/>
    <dgm:cxn modelId="{213115F5-C7C9-4B04-B1D8-F59F64E5073A}" srcId="{53311643-E12E-4FBA-B7B2-18F83EC4036E}" destId="{116E84DB-803A-4B4E-B930-8C9C2507988E}" srcOrd="4" destOrd="0" parTransId="{9A85479C-2F63-4A96-BD83-8B9C6F76194B}" sibTransId="{5644D7D5-622F-4DBD-AF4E-B8D7C6D3A5FE}"/>
    <dgm:cxn modelId="{C9EAA8CC-B894-4FAC-98C3-EF2D2F4CA946}" type="presOf" srcId="{3651C5C0-0F79-4689-B803-14251BE53BD1}" destId="{047B00F4-1572-4A25-8D14-B2D84B1EDECA}" srcOrd="0" destOrd="0" presId="urn:microsoft.com/office/officeart/2005/8/layout/balance1"/>
    <dgm:cxn modelId="{619A27A9-5278-4FB3-8DB2-95A23B64BFD7}" type="presOf" srcId="{D625443E-958B-4205-8F9F-9B0B3FFAF8F3}" destId="{9F047390-7B87-4CDA-B85F-13315134E56C}" srcOrd="0" destOrd="0" presId="urn:microsoft.com/office/officeart/2005/8/layout/balance1"/>
    <dgm:cxn modelId="{6E28053D-49D1-4A69-9B5A-2A2936BDA584}" type="presOf" srcId="{BED1A61A-5501-4C99-B01F-B990F513BA5F}" destId="{6FE96CA1-5580-4034-AFA1-CF343795FD8C}" srcOrd="0" destOrd="0" presId="urn:microsoft.com/office/officeart/2005/8/layout/balance1"/>
    <dgm:cxn modelId="{4688D275-9C73-4DC1-9C2B-D7DB14AC8F38}" type="presOf" srcId="{A0983869-C2F7-4937-8114-63B37258B64E}" destId="{17A0F9E1-F2C6-47B0-8479-ECC3C5731335}" srcOrd="0" destOrd="0" presId="urn:microsoft.com/office/officeart/2005/8/layout/balance1"/>
    <dgm:cxn modelId="{75B2D041-270C-4A35-BFE9-CB4396235E0E}" srcId="{53311643-E12E-4FBA-B7B2-18F83EC4036E}" destId="{D625443E-958B-4205-8F9F-9B0B3FFAF8F3}" srcOrd="1" destOrd="0" parTransId="{192A5335-B422-4CE7-84EF-2A0FE2201B3C}" sibTransId="{F996F1C8-C928-4B4A-8E62-ED0680DD6307}"/>
    <dgm:cxn modelId="{E9048E0B-1308-4659-B172-1652C5581E48}" type="presOf" srcId="{53311643-E12E-4FBA-B7B2-18F83EC4036E}" destId="{9CDDC756-634E-4319-A006-C9B5A993765F}" srcOrd="0" destOrd="0" presId="urn:microsoft.com/office/officeart/2005/8/layout/balance1"/>
    <dgm:cxn modelId="{445E1A25-C03B-46D5-949E-9E51DEC8F019}" srcId="{A0983869-C2F7-4937-8114-63B37258B64E}" destId="{419BEF2B-F79A-4038-836D-D67162C64B32}" srcOrd="2" destOrd="0" parTransId="{516F69AA-39DB-4D73-9615-790F82378EBC}" sibTransId="{5F2BBD56-E26B-4EBB-B081-FCE6DA40E748}"/>
    <dgm:cxn modelId="{8BC6C594-BF50-4EDF-8425-E5A47AD66DC3}" srcId="{53311643-E12E-4FBA-B7B2-18F83EC4036E}" destId="{A8265475-3F06-48CB-B374-35E977D5F460}" srcOrd="3" destOrd="0" parTransId="{790DA4F2-5077-4F64-BF2F-3474E6989A6D}" sibTransId="{47E887BC-7090-42A1-9893-B97E2BBB2AD2}"/>
    <dgm:cxn modelId="{7A0CF3A1-7F0B-46B1-A69B-F71C24C47FBC}" type="presOf" srcId="{BC45A05F-3DC2-4E09-90D6-D606B9EA8126}" destId="{02F889BD-52D1-4E14-8552-184F6829279C}" srcOrd="0" destOrd="0" presId="urn:microsoft.com/office/officeart/2005/8/layout/balance1"/>
    <dgm:cxn modelId="{3E316395-5BC8-4003-8C68-AEC3D98DDC92}" type="presOf" srcId="{41977F02-FEA4-4F5E-93C6-553C9B971DF4}" destId="{8AB5F011-C6E8-4CF8-8857-7E9FF7A1B988}" srcOrd="0" destOrd="0" presId="urn:microsoft.com/office/officeart/2005/8/layout/balance1"/>
    <dgm:cxn modelId="{AF683B98-643A-4EED-8E2C-D70D33D04FB8}" srcId="{A0983869-C2F7-4937-8114-63B37258B64E}" destId="{53311643-E12E-4FBA-B7B2-18F83EC4036E}" srcOrd="0" destOrd="0" parTransId="{2182C722-DC6D-482E-A97F-4F264E963C97}" sibTransId="{87159D43-0CC6-4728-A29B-09ACB80C1CA4}"/>
    <dgm:cxn modelId="{64B93D9D-DC78-4B5F-BB14-ADC624B4E6D9}" type="presParOf" srcId="{17A0F9E1-F2C6-47B0-8479-ECC3C5731335}" destId="{0EB2DCBF-35DB-4CF9-BD86-18588F147DE9}" srcOrd="0" destOrd="0" presId="urn:microsoft.com/office/officeart/2005/8/layout/balance1"/>
    <dgm:cxn modelId="{C14FF48A-06DE-44A7-9499-0FD8E467A503}" type="presParOf" srcId="{17A0F9E1-F2C6-47B0-8479-ECC3C5731335}" destId="{A612B664-1BB0-4211-AFBB-FF4EB6BD60A2}" srcOrd="1" destOrd="0" presId="urn:microsoft.com/office/officeart/2005/8/layout/balance1"/>
    <dgm:cxn modelId="{BF8A0108-E428-4B02-90D8-4984AB0E4D58}" type="presParOf" srcId="{A612B664-1BB0-4211-AFBB-FF4EB6BD60A2}" destId="{9CDDC756-634E-4319-A006-C9B5A993765F}" srcOrd="0" destOrd="0" presId="urn:microsoft.com/office/officeart/2005/8/layout/balance1"/>
    <dgm:cxn modelId="{489A6FDC-88EE-4D86-AE43-391577739629}" type="presParOf" srcId="{A612B664-1BB0-4211-AFBB-FF4EB6BD60A2}" destId="{8AB5F011-C6E8-4CF8-8857-7E9FF7A1B988}" srcOrd="1" destOrd="0" presId="urn:microsoft.com/office/officeart/2005/8/layout/balance1"/>
    <dgm:cxn modelId="{06C62C8E-26DE-4BAD-8CE3-F8191BEEC9E2}" type="presParOf" srcId="{17A0F9E1-F2C6-47B0-8479-ECC3C5731335}" destId="{BAE22173-424E-4982-90F8-9B0FB6DE96D9}" srcOrd="2" destOrd="0" presId="urn:microsoft.com/office/officeart/2005/8/layout/balance1"/>
    <dgm:cxn modelId="{6D97703D-FAAD-4F95-8B14-A6622BA571A7}" type="presParOf" srcId="{BAE22173-424E-4982-90F8-9B0FB6DE96D9}" destId="{D237BE74-0526-486D-9C22-F9514EBE6216}" srcOrd="0" destOrd="0" presId="urn:microsoft.com/office/officeart/2005/8/layout/balance1"/>
    <dgm:cxn modelId="{C3235C59-7BD8-42B6-AB20-F21B7D7D9872}" type="presParOf" srcId="{BAE22173-424E-4982-90F8-9B0FB6DE96D9}" destId="{55384FE1-E20B-4C86-B07A-6C548AA0E285}" srcOrd="1" destOrd="0" presId="urn:microsoft.com/office/officeart/2005/8/layout/balance1"/>
    <dgm:cxn modelId="{3A5F058A-98E0-48F9-AA90-3697B4DDB0FD}" type="presParOf" srcId="{BAE22173-424E-4982-90F8-9B0FB6DE96D9}" destId="{5A147FF7-0340-4CD5-B5CC-B3754648C0A9}" srcOrd="2" destOrd="0" presId="urn:microsoft.com/office/officeart/2005/8/layout/balance1"/>
    <dgm:cxn modelId="{BBE16BFE-6D79-4CBC-9E13-2BBD79B84A89}" type="presParOf" srcId="{BAE22173-424E-4982-90F8-9B0FB6DE96D9}" destId="{6FE96CA1-5580-4034-AFA1-CF343795FD8C}" srcOrd="3" destOrd="0" presId="urn:microsoft.com/office/officeart/2005/8/layout/balance1"/>
    <dgm:cxn modelId="{E00996D7-A86B-4864-A66E-B722FF80623D}" type="presParOf" srcId="{BAE22173-424E-4982-90F8-9B0FB6DE96D9}" destId="{9F047390-7B87-4CDA-B85F-13315134E56C}" srcOrd="4" destOrd="0" presId="urn:microsoft.com/office/officeart/2005/8/layout/balance1"/>
    <dgm:cxn modelId="{79F7E7F7-C044-4D2F-970F-146DD9B6FE57}" type="presParOf" srcId="{BAE22173-424E-4982-90F8-9B0FB6DE96D9}" destId="{02F889BD-52D1-4E14-8552-184F6829279C}" srcOrd="5" destOrd="0" presId="urn:microsoft.com/office/officeart/2005/8/layout/balance1"/>
    <dgm:cxn modelId="{239922F2-2908-4C7D-BE31-321D783DC2FB}" type="presParOf" srcId="{BAE22173-424E-4982-90F8-9B0FB6DE96D9}" destId="{74234C08-86DD-419B-9763-BB0C17849486}" srcOrd="6" destOrd="0" presId="urn:microsoft.com/office/officeart/2005/8/layout/balance1"/>
    <dgm:cxn modelId="{CE87A1E0-C7BF-4701-B0D5-9FD3930FDD04}" type="presParOf" srcId="{BAE22173-424E-4982-90F8-9B0FB6DE96D9}" destId="{047B00F4-1572-4A25-8D14-B2D84B1EDECA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3E04BE-BD80-40BF-B77F-C2B49F0E8925}" type="doc">
      <dgm:prSet loTypeId="urn:microsoft.com/office/officeart/2008/layout/AlternatingHexagons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F46B57-EA3B-41AB-9256-D08C21C86AAD}">
      <dgm:prSet phldrT="[Текст]" custT="1"/>
      <dgm:spPr/>
      <dgm:t>
        <a:bodyPr/>
        <a:lstStyle/>
        <a:p>
          <a:r>
            <a:rPr lang="ru-RU" sz="1200" b="1" dirty="0" smtClean="0"/>
            <a:t>Универсализация </a:t>
          </a:r>
          <a:endParaRPr lang="ru-RU" sz="1200" b="1" dirty="0"/>
        </a:p>
      </dgm:t>
    </dgm:pt>
    <dgm:pt modelId="{EF8AEBB1-3AEC-46DA-90C0-C5D239E674AB}" type="parTrans" cxnId="{A1D1CCDA-19DE-4AB2-9F87-DE38567EB3F0}">
      <dgm:prSet/>
      <dgm:spPr/>
      <dgm:t>
        <a:bodyPr/>
        <a:lstStyle/>
        <a:p>
          <a:endParaRPr lang="ru-RU"/>
        </a:p>
      </dgm:t>
    </dgm:pt>
    <dgm:pt modelId="{EFAF6321-CA5E-4E21-95F9-7390753A36B5}" type="sibTrans" cxnId="{A1D1CCDA-19DE-4AB2-9F87-DE38567EB3F0}">
      <dgm:prSet/>
      <dgm:spPr/>
      <dgm:t>
        <a:bodyPr/>
        <a:lstStyle/>
        <a:p>
          <a:endParaRPr lang="ru-RU"/>
        </a:p>
      </dgm:t>
    </dgm:pt>
    <dgm:pt modelId="{5DA165CE-94A7-4A3B-A0D0-19B3E228F798}">
      <dgm:prSet phldrT="[Текст]" custT="1"/>
      <dgm:spPr/>
      <dgm:t>
        <a:bodyPr/>
        <a:lstStyle/>
        <a:p>
          <a:r>
            <a:rPr lang="ru-RU" sz="1600" dirty="0" smtClean="0"/>
            <a:t>Объединение сходных профессий, специальностей</a:t>
          </a:r>
          <a:endParaRPr lang="ru-RU" sz="1600" dirty="0"/>
        </a:p>
      </dgm:t>
    </dgm:pt>
    <dgm:pt modelId="{579CBFA0-F06F-40F2-AEA1-21AFA68612FF}" type="parTrans" cxnId="{6CEA2A1A-1D14-4043-9278-277B17056ECC}">
      <dgm:prSet/>
      <dgm:spPr/>
      <dgm:t>
        <a:bodyPr/>
        <a:lstStyle/>
        <a:p>
          <a:endParaRPr lang="ru-RU"/>
        </a:p>
      </dgm:t>
    </dgm:pt>
    <dgm:pt modelId="{C063F422-3DE2-4346-BB00-DC737AC8B8B7}" type="sibTrans" cxnId="{6CEA2A1A-1D14-4043-9278-277B17056ECC}">
      <dgm:prSet/>
      <dgm:spPr/>
      <dgm:t>
        <a:bodyPr/>
        <a:lstStyle/>
        <a:p>
          <a:endParaRPr lang="ru-RU"/>
        </a:p>
      </dgm:t>
    </dgm:pt>
    <dgm:pt modelId="{8BABC1C8-2A10-4153-9DDA-B3DB106F808F}">
      <dgm:prSet phldrT="[Текст]"/>
      <dgm:spPr/>
      <dgm:t>
        <a:bodyPr/>
        <a:lstStyle/>
        <a:p>
          <a:r>
            <a:rPr lang="ru-RU" b="1" dirty="0" smtClean="0"/>
            <a:t>Эффективность</a:t>
          </a:r>
          <a:endParaRPr lang="ru-RU" b="1" dirty="0"/>
        </a:p>
      </dgm:t>
    </dgm:pt>
    <dgm:pt modelId="{A8DC85BE-917A-4382-99AE-EBB55AB8FF37}" type="parTrans" cxnId="{F2E64767-C970-4791-A184-A51E7733841F}">
      <dgm:prSet/>
      <dgm:spPr/>
      <dgm:t>
        <a:bodyPr/>
        <a:lstStyle/>
        <a:p>
          <a:endParaRPr lang="ru-RU"/>
        </a:p>
      </dgm:t>
    </dgm:pt>
    <dgm:pt modelId="{523D403B-73BC-49ED-9B79-BE14F1FC4E57}" type="sibTrans" cxnId="{F2E64767-C970-4791-A184-A51E7733841F}">
      <dgm:prSet/>
      <dgm:spPr/>
      <dgm:t>
        <a:bodyPr/>
        <a:lstStyle/>
        <a:p>
          <a:endParaRPr lang="ru-RU"/>
        </a:p>
      </dgm:t>
    </dgm:pt>
    <dgm:pt modelId="{F68C9BAC-1E3A-4AAA-A2F4-FDFCC2DDB20F}">
      <dgm:prSet phldrT="[Текст]" custT="1"/>
      <dgm:spPr/>
      <dgm:t>
        <a:bodyPr/>
        <a:lstStyle/>
        <a:p>
          <a:r>
            <a:rPr lang="ru-RU" sz="1600" dirty="0" smtClean="0"/>
            <a:t>Сокращение сроков обучения</a:t>
          </a:r>
          <a:endParaRPr lang="ru-RU" sz="1600" dirty="0"/>
        </a:p>
      </dgm:t>
    </dgm:pt>
    <dgm:pt modelId="{52976061-43FE-4AEF-B784-F8CC067EC34E}" type="parTrans" cxnId="{6E5B693F-0454-43D0-9D98-04A293279593}">
      <dgm:prSet/>
      <dgm:spPr/>
      <dgm:t>
        <a:bodyPr/>
        <a:lstStyle/>
        <a:p>
          <a:endParaRPr lang="ru-RU"/>
        </a:p>
      </dgm:t>
    </dgm:pt>
    <dgm:pt modelId="{FA8C3CCB-23C1-41CA-8D75-6A608D2CACDD}" type="sibTrans" cxnId="{6E5B693F-0454-43D0-9D98-04A293279593}">
      <dgm:prSet/>
      <dgm:spPr/>
      <dgm:t>
        <a:bodyPr/>
        <a:lstStyle/>
        <a:p>
          <a:endParaRPr lang="ru-RU"/>
        </a:p>
      </dgm:t>
    </dgm:pt>
    <dgm:pt modelId="{689C7C1B-B1EB-4930-B4C1-F0A754EE798A}">
      <dgm:prSet phldrT="[Текст]"/>
      <dgm:spPr/>
      <dgm:t>
        <a:bodyPr/>
        <a:lstStyle/>
        <a:p>
          <a:r>
            <a:rPr lang="ru-RU" b="1" dirty="0" smtClean="0"/>
            <a:t>Актуализация</a:t>
          </a:r>
          <a:endParaRPr lang="ru-RU" b="1" dirty="0"/>
        </a:p>
      </dgm:t>
    </dgm:pt>
    <dgm:pt modelId="{20747547-24BB-431E-B98D-BF5A8A11CA2B}" type="parTrans" cxnId="{376B6FCA-C6DA-4443-BB4E-C857392A082C}">
      <dgm:prSet/>
      <dgm:spPr/>
      <dgm:t>
        <a:bodyPr/>
        <a:lstStyle/>
        <a:p>
          <a:endParaRPr lang="ru-RU"/>
        </a:p>
      </dgm:t>
    </dgm:pt>
    <dgm:pt modelId="{C34B68BC-E49B-4581-9ABD-1AF7BB506367}" type="sibTrans" cxnId="{376B6FCA-C6DA-4443-BB4E-C857392A082C}">
      <dgm:prSet/>
      <dgm:spPr/>
      <dgm:t>
        <a:bodyPr/>
        <a:lstStyle/>
        <a:p>
          <a:endParaRPr lang="ru-RU"/>
        </a:p>
      </dgm:t>
    </dgm:pt>
    <dgm:pt modelId="{033639ED-13D9-4374-B004-5584BD79FB1D}">
      <dgm:prSet phldrT="[Текст]" custT="1"/>
      <dgm:spPr/>
      <dgm:t>
        <a:bodyPr/>
        <a:lstStyle/>
        <a:p>
          <a:r>
            <a:rPr lang="ru-RU" sz="1600" dirty="0" smtClean="0"/>
            <a:t>Исключение устаревших квалификаций, перевод в </a:t>
          </a:r>
          <a:r>
            <a:rPr lang="ru-RU" sz="1600" dirty="0" err="1" smtClean="0"/>
            <a:t>профподготовку</a:t>
          </a:r>
          <a:r>
            <a:rPr lang="ru-RU" sz="1600" dirty="0" smtClean="0"/>
            <a:t>  ряда профессий  </a:t>
          </a:r>
          <a:endParaRPr lang="ru-RU" sz="1600" dirty="0"/>
        </a:p>
      </dgm:t>
    </dgm:pt>
    <dgm:pt modelId="{874B826F-93E9-4BDA-A846-A015AC745412}" type="parTrans" cxnId="{255C51F0-AFFA-46C9-9EEF-283D45E4AEC2}">
      <dgm:prSet/>
      <dgm:spPr/>
      <dgm:t>
        <a:bodyPr/>
        <a:lstStyle/>
        <a:p>
          <a:endParaRPr lang="ru-RU"/>
        </a:p>
      </dgm:t>
    </dgm:pt>
    <dgm:pt modelId="{57C8F594-ABBD-4EA7-A5D2-8E6520D7AB66}" type="sibTrans" cxnId="{255C51F0-AFFA-46C9-9EEF-283D45E4AEC2}">
      <dgm:prSet/>
      <dgm:spPr/>
      <dgm:t>
        <a:bodyPr/>
        <a:lstStyle/>
        <a:p>
          <a:endParaRPr lang="ru-RU"/>
        </a:p>
      </dgm:t>
    </dgm:pt>
    <dgm:pt modelId="{A245948F-6FF2-4C8B-A5FE-E6BF0FD6E15D}" type="pres">
      <dgm:prSet presAssocID="{183E04BE-BD80-40BF-B77F-C2B49F0E8925}" presName="Name0" presStyleCnt="0">
        <dgm:presLayoutVars>
          <dgm:chMax/>
          <dgm:chPref/>
          <dgm:dir/>
          <dgm:animLvl val="lvl"/>
        </dgm:presLayoutVars>
      </dgm:prSet>
      <dgm:spPr/>
    </dgm:pt>
    <dgm:pt modelId="{1D5F4CE3-D6D3-40CC-8244-FDB1215038F5}" type="pres">
      <dgm:prSet presAssocID="{43F46B57-EA3B-41AB-9256-D08C21C86AAD}" presName="composite" presStyleCnt="0"/>
      <dgm:spPr/>
    </dgm:pt>
    <dgm:pt modelId="{45BE221D-9464-47D4-92EA-4FE3E235573F}" type="pres">
      <dgm:prSet presAssocID="{43F46B57-EA3B-41AB-9256-D08C21C86AA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99565-92DF-473D-9B07-E71568A80C5E}" type="pres">
      <dgm:prSet presAssocID="{43F46B57-EA3B-41AB-9256-D08C21C86AA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65A44-AF79-4AC1-B6CD-6C4D89ECA4AF}" type="pres">
      <dgm:prSet presAssocID="{43F46B57-EA3B-41AB-9256-D08C21C86AAD}" presName="BalanceSpacing" presStyleCnt="0"/>
      <dgm:spPr/>
    </dgm:pt>
    <dgm:pt modelId="{1D5F25B1-90AE-4F53-97A7-46F43833A32B}" type="pres">
      <dgm:prSet presAssocID="{43F46B57-EA3B-41AB-9256-D08C21C86AAD}" presName="BalanceSpacing1" presStyleCnt="0"/>
      <dgm:spPr/>
    </dgm:pt>
    <dgm:pt modelId="{B5665B3D-3189-47A6-AD1A-4D9390287A28}" type="pres">
      <dgm:prSet presAssocID="{EFAF6321-CA5E-4E21-95F9-7390753A36B5}" presName="Accent1Text" presStyleLbl="node1" presStyleIdx="1" presStyleCnt="6"/>
      <dgm:spPr/>
    </dgm:pt>
    <dgm:pt modelId="{4D25A959-2E52-4F88-A665-98AE51012C15}" type="pres">
      <dgm:prSet presAssocID="{EFAF6321-CA5E-4E21-95F9-7390753A36B5}" presName="spaceBetweenRectangles" presStyleCnt="0"/>
      <dgm:spPr/>
    </dgm:pt>
    <dgm:pt modelId="{F5E06CCA-7838-4205-B76D-13CFB86300F1}" type="pres">
      <dgm:prSet presAssocID="{8BABC1C8-2A10-4153-9DDA-B3DB106F808F}" presName="composite" presStyleCnt="0"/>
      <dgm:spPr/>
    </dgm:pt>
    <dgm:pt modelId="{8BE077EB-BAFB-4B46-8800-9E6B223DBD5C}" type="pres">
      <dgm:prSet presAssocID="{8BABC1C8-2A10-4153-9DDA-B3DB106F808F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7D7FB583-6684-4F2C-B73B-2B4BCA398951}" type="pres">
      <dgm:prSet presAssocID="{8BABC1C8-2A10-4153-9DDA-B3DB106F808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70C772-8056-401C-8673-98FDF56262D8}" type="pres">
      <dgm:prSet presAssocID="{8BABC1C8-2A10-4153-9DDA-B3DB106F808F}" presName="BalanceSpacing" presStyleCnt="0"/>
      <dgm:spPr/>
    </dgm:pt>
    <dgm:pt modelId="{990B377A-F0E8-413D-9758-BEBA252A2E4B}" type="pres">
      <dgm:prSet presAssocID="{8BABC1C8-2A10-4153-9DDA-B3DB106F808F}" presName="BalanceSpacing1" presStyleCnt="0"/>
      <dgm:spPr/>
    </dgm:pt>
    <dgm:pt modelId="{DEDCB677-4CAC-479D-87D2-B408133C7158}" type="pres">
      <dgm:prSet presAssocID="{523D403B-73BC-49ED-9B79-BE14F1FC4E57}" presName="Accent1Text" presStyleLbl="node1" presStyleIdx="3" presStyleCnt="6"/>
      <dgm:spPr/>
    </dgm:pt>
    <dgm:pt modelId="{7E33686E-BFD5-4DAD-887A-43731CDF81E6}" type="pres">
      <dgm:prSet presAssocID="{523D403B-73BC-49ED-9B79-BE14F1FC4E57}" presName="spaceBetweenRectangles" presStyleCnt="0"/>
      <dgm:spPr/>
    </dgm:pt>
    <dgm:pt modelId="{88E490E1-EA32-4D8D-9148-A521C6D863EF}" type="pres">
      <dgm:prSet presAssocID="{689C7C1B-B1EB-4930-B4C1-F0A754EE798A}" presName="composite" presStyleCnt="0"/>
      <dgm:spPr/>
    </dgm:pt>
    <dgm:pt modelId="{9D89D727-E860-438C-899F-DD81F70C1C71}" type="pres">
      <dgm:prSet presAssocID="{689C7C1B-B1EB-4930-B4C1-F0A754EE798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D6ABC17E-87FB-4251-9ED3-6F2DC08BE96D}" type="pres">
      <dgm:prSet presAssocID="{689C7C1B-B1EB-4930-B4C1-F0A754EE798A}" presName="Childtext1" presStyleLbl="revTx" presStyleIdx="2" presStyleCnt="3" custScaleY="2082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4D990-28FB-4FB3-8BB7-AE892E9FAA71}" type="pres">
      <dgm:prSet presAssocID="{689C7C1B-B1EB-4930-B4C1-F0A754EE798A}" presName="BalanceSpacing" presStyleCnt="0"/>
      <dgm:spPr/>
    </dgm:pt>
    <dgm:pt modelId="{FA2D4902-2D82-4B79-A09B-5AAECE281215}" type="pres">
      <dgm:prSet presAssocID="{689C7C1B-B1EB-4930-B4C1-F0A754EE798A}" presName="BalanceSpacing1" presStyleCnt="0"/>
      <dgm:spPr/>
    </dgm:pt>
    <dgm:pt modelId="{32346200-D13D-4F65-ADB8-04E551EF36BA}" type="pres">
      <dgm:prSet presAssocID="{C34B68BC-E49B-4581-9ABD-1AF7BB506367}" presName="Accent1Text" presStyleLbl="node1" presStyleIdx="5" presStyleCnt="6"/>
      <dgm:spPr/>
    </dgm:pt>
  </dgm:ptLst>
  <dgm:cxnLst>
    <dgm:cxn modelId="{751D21F2-BD29-4A0E-BA2E-953C278043F0}" type="presOf" srcId="{F68C9BAC-1E3A-4AAA-A2F4-FDFCC2DDB20F}" destId="{7D7FB583-6684-4F2C-B73B-2B4BCA398951}" srcOrd="0" destOrd="0" presId="urn:microsoft.com/office/officeart/2008/layout/AlternatingHexagons"/>
    <dgm:cxn modelId="{A1D1CCDA-19DE-4AB2-9F87-DE38567EB3F0}" srcId="{183E04BE-BD80-40BF-B77F-C2B49F0E8925}" destId="{43F46B57-EA3B-41AB-9256-D08C21C86AAD}" srcOrd="0" destOrd="0" parTransId="{EF8AEBB1-3AEC-46DA-90C0-C5D239E674AB}" sibTransId="{EFAF6321-CA5E-4E21-95F9-7390753A36B5}"/>
    <dgm:cxn modelId="{A8BBCA15-0537-4E35-AA1E-852EB0BBD568}" type="presOf" srcId="{EFAF6321-CA5E-4E21-95F9-7390753A36B5}" destId="{B5665B3D-3189-47A6-AD1A-4D9390287A28}" srcOrd="0" destOrd="0" presId="urn:microsoft.com/office/officeart/2008/layout/AlternatingHexagons"/>
    <dgm:cxn modelId="{376B6FCA-C6DA-4443-BB4E-C857392A082C}" srcId="{183E04BE-BD80-40BF-B77F-C2B49F0E8925}" destId="{689C7C1B-B1EB-4930-B4C1-F0A754EE798A}" srcOrd="2" destOrd="0" parTransId="{20747547-24BB-431E-B98D-BF5A8A11CA2B}" sibTransId="{C34B68BC-E49B-4581-9ABD-1AF7BB506367}"/>
    <dgm:cxn modelId="{5556914E-5244-440F-90AD-BC028D67C92E}" type="presOf" srcId="{523D403B-73BC-49ED-9B79-BE14F1FC4E57}" destId="{DEDCB677-4CAC-479D-87D2-B408133C7158}" srcOrd="0" destOrd="0" presId="urn:microsoft.com/office/officeart/2008/layout/AlternatingHexagons"/>
    <dgm:cxn modelId="{6CEA2A1A-1D14-4043-9278-277B17056ECC}" srcId="{43F46B57-EA3B-41AB-9256-D08C21C86AAD}" destId="{5DA165CE-94A7-4A3B-A0D0-19B3E228F798}" srcOrd="0" destOrd="0" parTransId="{579CBFA0-F06F-40F2-AEA1-21AFA68612FF}" sibTransId="{C063F422-3DE2-4346-BB00-DC737AC8B8B7}"/>
    <dgm:cxn modelId="{8EE77D5D-DA5E-4DA5-ABDB-0C8A36A80154}" type="presOf" srcId="{183E04BE-BD80-40BF-B77F-C2B49F0E8925}" destId="{A245948F-6FF2-4C8B-A5FE-E6BF0FD6E15D}" srcOrd="0" destOrd="0" presId="urn:microsoft.com/office/officeart/2008/layout/AlternatingHexagons"/>
    <dgm:cxn modelId="{2C6AD548-76A8-48F7-BB72-2BE0F7725023}" type="presOf" srcId="{689C7C1B-B1EB-4930-B4C1-F0A754EE798A}" destId="{9D89D727-E860-438C-899F-DD81F70C1C71}" srcOrd="0" destOrd="0" presId="urn:microsoft.com/office/officeart/2008/layout/AlternatingHexagons"/>
    <dgm:cxn modelId="{F2E64767-C970-4791-A184-A51E7733841F}" srcId="{183E04BE-BD80-40BF-B77F-C2B49F0E8925}" destId="{8BABC1C8-2A10-4153-9DDA-B3DB106F808F}" srcOrd="1" destOrd="0" parTransId="{A8DC85BE-917A-4382-99AE-EBB55AB8FF37}" sibTransId="{523D403B-73BC-49ED-9B79-BE14F1FC4E57}"/>
    <dgm:cxn modelId="{255C51F0-AFFA-46C9-9EEF-283D45E4AEC2}" srcId="{689C7C1B-B1EB-4930-B4C1-F0A754EE798A}" destId="{033639ED-13D9-4374-B004-5584BD79FB1D}" srcOrd="0" destOrd="0" parTransId="{874B826F-93E9-4BDA-A846-A015AC745412}" sibTransId="{57C8F594-ABBD-4EA7-A5D2-8E6520D7AB66}"/>
    <dgm:cxn modelId="{6B0ACFB3-4316-4497-8D4A-A9BEFD4F6856}" type="presOf" srcId="{033639ED-13D9-4374-B004-5584BD79FB1D}" destId="{D6ABC17E-87FB-4251-9ED3-6F2DC08BE96D}" srcOrd="0" destOrd="0" presId="urn:microsoft.com/office/officeart/2008/layout/AlternatingHexagons"/>
    <dgm:cxn modelId="{50853416-B9DE-45C6-959D-547DC100DB73}" type="presOf" srcId="{C34B68BC-E49B-4581-9ABD-1AF7BB506367}" destId="{32346200-D13D-4F65-ADB8-04E551EF36BA}" srcOrd="0" destOrd="0" presId="urn:microsoft.com/office/officeart/2008/layout/AlternatingHexagons"/>
    <dgm:cxn modelId="{6E5B693F-0454-43D0-9D98-04A293279593}" srcId="{8BABC1C8-2A10-4153-9DDA-B3DB106F808F}" destId="{F68C9BAC-1E3A-4AAA-A2F4-FDFCC2DDB20F}" srcOrd="0" destOrd="0" parTransId="{52976061-43FE-4AEF-B784-F8CC067EC34E}" sibTransId="{FA8C3CCB-23C1-41CA-8D75-6A608D2CACDD}"/>
    <dgm:cxn modelId="{6C52CC45-51EC-492F-B126-8456D07D87E4}" type="presOf" srcId="{43F46B57-EA3B-41AB-9256-D08C21C86AAD}" destId="{45BE221D-9464-47D4-92EA-4FE3E235573F}" srcOrd="0" destOrd="0" presId="urn:microsoft.com/office/officeart/2008/layout/AlternatingHexagons"/>
    <dgm:cxn modelId="{E2E4897F-225E-4C56-BF49-04C154F5EAD3}" type="presOf" srcId="{8BABC1C8-2A10-4153-9DDA-B3DB106F808F}" destId="{8BE077EB-BAFB-4B46-8800-9E6B223DBD5C}" srcOrd="0" destOrd="0" presId="urn:microsoft.com/office/officeart/2008/layout/AlternatingHexagons"/>
    <dgm:cxn modelId="{7F149F54-3635-4BDF-83F5-E5964A7F1241}" type="presOf" srcId="{5DA165CE-94A7-4A3B-A0D0-19B3E228F798}" destId="{11499565-92DF-473D-9B07-E71568A80C5E}" srcOrd="0" destOrd="0" presId="urn:microsoft.com/office/officeart/2008/layout/AlternatingHexagons"/>
    <dgm:cxn modelId="{023B496D-9C65-40EC-B4FD-4B44823BD50A}" type="presParOf" srcId="{A245948F-6FF2-4C8B-A5FE-E6BF0FD6E15D}" destId="{1D5F4CE3-D6D3-40CC-8244-FDB1215038F5}" srcOrd="0" destOrd="0" presId="urn:microsoft.com/office/officeart/2008/layout/AlternatingHexagons"/>
    <dgm:cxn modelId="{61057639-9099-442C-963D-C68374DFC2DC}" type="presParOf" srcId="{1D5F4CE3-D6D3-40CC-8244-FDB1215038F5}" destId="{45BE221D-9464-47D4-92EA-4FE3E235573F}" srcOrd="0" destOrd="0" presId="urn:microsoft.com/office/officeart/2008/layout/AlternatingHexagons"/>
    <dgm:cxn modelId="{084D99BA-B8B9-4C96-848B-1AE785B9B0BB}" type="presParOf" srcId="{1D5F4CE3-D6D3-40CC-8244-FDB1215038F5}" destId="{11499565-92DF-473D-9B07-E71568A80C5E}" srcOrd="1" destOrd="0" presId="urn:microsoft.com/office/officeart/2008/layout/AlternatingHexagons"/>
    <dgm:cxn modelId="{74054B26-227C-4C4A-B577-A4356F88D37B}" type="presParOf" srcId="{1D5F4CE3-D6D3-40CC-8244-FDB1215038F5}" destId="{B2165A44-AF79-4AC1-B6CD-6C4D89ECA4AF}" srcOrd="2" destOrd="0" presId="urn:microsoft.com/office/officeart/2008/layout/AlternatingHexagons"/>
    <dgm:cxn modelId="{301C363D-0432-4DFF-84D7-312A155F4BCB}" type="presParOf" srcId="{1D5F4CE3-D6D3-40CC-8244-FDB1215038F5}" destId="{1D5F25B1-90AE-4F53-97A7-46F43833A32B}" srcOrd="3" destOrd="0" presId="urn:microsoft.com/office/officeart/2008/layout/AlternatingHexagons"/>
    <dgm:cxn modelId="{0A06E595-4572-402A-B038-3ECE86814E8B}" type="presParOf" srcId="{1D5F4CE3-D6D3-40CC-8244-FDB1215038F5}" destId="{B5665B3D-3189-47A6-AD1A-4D9390287A28}" srcOrd="4" destOrd="0" presId="urn:microsoft.com/office/officeart/2008/layout/AlternatingHexagons"/>
    <dgm:cxn modelId="{F44588C9-5B83-450D-AD1E-D6CB531B9D14}" type="presParOf" srcId="{A245948F-6FF2-4C8B-A5FE-E6BF0FD6E15D}" destId="{4D25A959-2E52-4F88-A665-98AE51012C15}" srcOrd="1" destOrd="0" presId="urn:microsoft.com/office/officeart/2008/layout/AlternatingHexagons"/>
    <dgm:cxn modelId="{E0B01F0B-56A3-4A54-ADF1-7A723E3DEAC8}" type="presParOf" srcId="{A245948F-6FF2-4C8B-A5FE-E6BF0FD6E15D}" destId="{F5E06CCA-7838-4205-B76D-13CFB86300F1}" srcOrd="2" destOrd="0" presId="urn:microsoft.com/office/officeart/2008/layout/AlternatingHexagons"/>
    <dgm:cxn modelId="{1839D701-108C-4C09-ACB0-530473642A08}" type="presParOf" srcId="{F5E06CCA-7838-4205-B76D-13CFB86300F1}" destId="{8BE077EB-BAFB-4B46-8800-9E6B223DBD5C}" srcOrd="0" destOrd="0" presId="urn:microsoft.com/office/officeart/2008/layout/AlternatingHexagons"/>
    <dgm:cxn modelId="{7838E43D-94AE-48F6-9011-4AC6ACB99A50}" type="presParOf" srcId="{F5E06CCA-7838-4205-B76D-13CFB86300F1}" destId="{7D7FB583-6684-4F2C-B73B-2B4BCA398951}" srcOrd="1" destOrd="0" presId="urn:microsoft.com/office/officeart/2008/layout/AlternatingHexagons"/>
    <dgm:cxn modelId="{69A8C35A-CF16-4D67-8514-7A4843CBE0FD}" type="presParOf" srcId="{F5E06CCA-7838-4205-B76D-13CFB86300F1}" destId="{BA70C772-8056-401C-8673-98FDF56262D8}" srcOrd="2" destOrd="0" presId="urn:microsoft.com/office/officeart/2008/layout/AlternatingHexagons"/>
    <dgm:cxn modelId="{0729B4AB-5FC2-4CB6-BF5C-865F519A8572}" type="presParOf" srcId="{F5E06CCA-7838-4205-B76D-13CFB86300F1}" destId="{990B377A-F0E8-413D-9758-BEBA252A2E4B}" srcOrd="3" destOrd="0" presId="urn:microsoft.com/office/officeart/2008/layout/AlternatingHexagons"/>
    <dgm:cxn modelId="{CF1B1AB7-1146-48AC-81C0-37B0F427FC81}" type="presParOf" srcId="{F5E06CCA-7838-4205-B76D-13CFB86300F1}" destId="{DEDCB677-4CAC-479D-87D2-B408133C7158}" srcOrd="4" destOrd="0" presId="urn:microsoft.com/office/officeart/2008/layout/AlternatingHexagons"/>
    <dgm:cxn modelId="{2017681E-339D-4D57-8F47-B5D29865B73F}" type="presParOf" srcId="{A245948F-6FF2-4C8B-A5FE-E6BF0FD6E15D}" destId="{7E33686E-BFD5-4DAD-887A-43731CDF81E6}" srcOrd="3" destOrd="0" presId="urn:microsoft.com/office/officeart/2008/layout/AlternatingHexagons"/>
    <dgm:cxn modelId="{CC1E647E-0DF0-45A9-BF34-8B6B8ED39207}" type="presParOf" srcId="{A245948F-6FF2-4C8B-A5FE-E6BF0FD6E15D}" destId="{88E490E1-EA32-4D8D-9148-A521C6D863EF}" srcOrd="4" destOrd="0" presId="urn:microsoft.com/office/officeart/2008/layout/AlternatingHexagons"/>
    <dgm:cxn modelId="{6F56C7AA-9102-4D51-A193-DB83BA3A8179}" type="presParOf" srcId="{88E490E1-EA32-4D8D-9148-A521C6D863EF}" destId="{9D89D727-E860-438C-899F-DD81F70C1C71}" srcOrd="0" destOrd="0" presId="urn:microsoft.com/office/officeart/2008/layout/AlternatingHexagons"/>
    <dgm:cxn modelId="{91D8B287-0800-4384-B1AE-94EC567CDE44}" type="presParOf" srcId="{88E490E1-EA32-4D8D-9148-A521C6D863EF}" destId="{D6ABC17E-87FB-4251-9ED3-6F2DC08BE96D}" srcOrd="1" destOrd="0" presId="urn:microsoft.com/office/officeart/2008/layout/AlternatingHexagons"/>
    <dgm:cxn modelId="{EF8103D7-4DAC-416A-8E55-44947A12AFE7}" type="presParOf" srcId="{88E490E1-EA32-4D8D-9148-A521C6D863EF}" destId="{BB84D990-28FB-4FB3-8BB7-AE892E9FAA71}" srcOrd="2" destOrd="0" presId="urn:microsoft.com/office/officeart/2008/layout/AlternatingHexagons"/>
    <dgm:cxn modelId="{9B775D6A-8B1E-4083-A48D-98506D4A5847}" type="presParOf" srcId="{88E490E1-EA32-4D8D-9148-A521C6D863EF}" destId="{FA2D4902-2D82-4B79-A09B-5AAECE281215}" srcOrd="3" destOrd="0" presId="urn:microsoft.com/office/officeart/2008/layout/AlternatingHexagons"/>
    <dgm:cxn modelId="{F59A6696-9B96-4944-9722-33D42C8FF2BA}" type="presParOf" srcId="{88E490E1-EA32-4D8D-9148-A521C6D863EF}" destId="{32346200-D13D-4F65-ADB8-04E551EF36B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E8D02D-EAFA-4CCD-8685-5C7F61FB783D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</dgm:pt>
    <dgm:pt modelId="{68D30B65-8643-4AD0-B305-C39AD9262B8E}">
      <dgm:prSet phldrT="[Текст]" custT="1"/>
      <dgm:spPr/>
      <dgm:t>
        <a:bodyPr/>
        <a:lstStyle/>
        <a:p>
          <a:r>
            <a:rPr lang="ru-RU" sz="1800" dirty="0" smtClean="0"/>
            <a:t>Проект</a:t>
          </a:r>
        </a:p>
        <a:p>
          <a:r>
            <a:rPr lang="ru-RU" sz="1800" dirty="0" smtClean="0"/>
            <a:t> Московского  правительства</a:t>
          </a:r>
        </a:p>
        <a:p>
          <a:r>
            <a:rPr lang="ru-RU" sz="1800" dirty="0" smtClean="0"/>
            <a:t>«Колледж будущего»</a:t>
          </a:r>
          <a:endParaRPr lang="ru-RU" sz="1800" dirty="0"/>
        </a:p>
      </dgm:t>
    </dgm:pt>
    <dgm:pt modelId="{261E8B0D-86A9-4053-99B7-66DDA4AE05D4}" type="parTrans" cxnId="{6F9FB17E-4B13-4EE8-8AFB-5DDBC8093201}">
      <dgm:prSet/>
      <dgm:spPr/>
      <dgm:t>
        <a:bodyPr/>
        <a:lstStyle/>
        <a:p>
          <a:endParaRPr lang="ru-RU"/>
        </a:p>
      </dgm:t>
    </dgm:pt>
    <dgm:pt modelId="{840EA0FC-7434-407F-B0F3-C4D7BB957C81}" type="sibTrans" cxnId="{6F9FB17E-4B13-4EE8-8AFB-5DDBC8093201}">
      <dgm:prSet/>
      <dgm:spPr/>
      <dgm:t>
        <a:bodyPr/>
        <a:lstStyle/>
        <a:p>
          <a:endParaRPr lang="ru-RU"/>
        </a:p>
      </dgm:t>
    </dgm:pt>
    <dgm:pt modelId="{D72CA36E-E416-4CB6-AD6F-FDC0B2E7004A}">
      <dgm:prSet phldrT="[Текст]" custT="1"/>
      <dgm:spPr/>
      <dgm:t>
        <a:bodyPr/>
        <a:lstStyle/>
        <a:p>
          <a:r>
            <a:rPr lang="ru-RU" sz="1800" b="1" dirty="0" smtClean="0"/>
            <a:t>Презентационная компетенция </a:t>
          </a:r>
        </a:p>
        <a:p>
          <a:r>
            <a:rPr lang="ru-RU" sz="1800" b="1" dirty="0" smtClean="0"/>
            <a:t>«Лазерные технологии»</a:t>
          </a:r>
        </a:p>
      </dgm:t>
    </dgm:pt>
    <dgm:pt modelId="{46D9AEB5-8CEE-4298-BC41-7989A6D529CE}" type="parTrans" cxnId="{B6DD6E80-CE95-471B-97A2-03168F6934A0}">
      <dgm:prSet/>
      <dgm:spPr/>
      <dgm:t>
        <a:bodyPr/>
        <a:lstStyle/>
        <a:p>
          <a:endParaRPr lang="ru-RU"/>
        </a:p>
      </dgm:t>
    </dgm:pt>
    <dgm:pt modelId="{3A3BBDCA-88CE-453B-8274-58FB11A048EC}" type="sibTrans" cxnId="{B6DD6E80-CE95-471B-97A2-03168F6934A0}">
      <dgm:prSet/>
      <dgm:spPr/>
      <dgm:t>
        <a:bodyPr/>
        <a:lstStyle/>
        <a:p>
          <a:endParaRPr lang="ru-RU"/>
        </a:p>
      </dgm:t>
    </dgm:pt>
    <dgm:pt modelId="{5FAA61B0-947B-46A1-A720-AE0BEE0C33EA}">
      <dgm:prSet phldrT="[Текст]" custT="1"/>
      <dgm:spPr/>
      <dgm:t>
        <a:bodyPr/>
        <a:lstStyle/>
        <a:p>
          <a:endParaRPr lang="ru-RU" sz="3400" dirty="0" smtClean="0"/>
        </a:p>
        <a:p>
          <a:r>
            <a:rPr lang="ru-RU" sz="1800" b="1" dirty="0" smtClean="0"/>
            <a:t>Технолог лазерной обработки материалов</a:t>
          </a:r>
          <a:endParaRPr lang="ru-RU" sz="1800" b="1" dirty="0" smtClean="0"/>
        </a:p>
        <a:p>
          <a:r>
            <a:rPr lang="ru-RU" sz="1800" b="1" dirty="0" smtClean="0"/>
            <a:t>(новый ФГОС </a:t>
          </a:r>
          <a:r>
            <a:rPr lang="ru-RU" sz="1800" b="1" dirty="0" smtClean="0"/>
            <a:t>СПО и </a:t>
          </a:r>
          <a:r>
            <a:rPr lang="ru-RU" sz="1800" b="1" dirty="0" smtClean="0"/>
            <a:t>новая квалификация)</a:t>
          </a:r>
          <a:endParaRPr lang="ru-RU" sz="1800" b="1" dirty="0"/>
        </a:p>
      </dgm:t>
    </dgm:pt>
    <dgm:pt modelId="{F6D2DBE3-B449-4733-BBB4-EE83FE429C9E}" type="parTrans" cxnId="{FF1D404E-7D2D-4C30-9E8F-2E730BDAD8B7}">
      <dgm:prSet/>
      <dgm:spPr/>
      <dgm:t>
        <a:bodyPr/>
        <a:lstStyle/>
        <a:p>
          <a:endParaRPr lang="ru-RU"/>
        </a:p>
      </dgm:t>
    </dgm:pt>
    <dgm:pt modelId="{A4F7D8D0-F74C-4D75-B4CE-AACCF0826068}" type="sibTrans" cxnId="{FF1D404E-7D2D-4C30-9E8F-2E730BDAD8B7}">
      <dgm:prSet/>
      <dgm:spPr/>
      <dgm:t>
        <a:bodyPr/>
        <a:lstStyle/>
        <a:p>
          <a:endParaRPr lang="ru-RU"/>
        </a:p>
      </dgm:t>
    </dgm:pt>
    <dgm:pt modelId="{F006A1A6-2711-412D-A6EC-53DECED2BA88}" type="pres">
      <dgm:prSet presAssocID="{62E8D02D-EAFA-4CCD-8685-5C7F61FB783D}" presName="Name0" presStyleCnt="0">
        <dgm:presLayoutVars>
          <dgm:dir/>
          <dgm:resizeHandles val="exact"/>
        </dgm:presLayoutVars>
      </dgm:prSet>
      <dgm:spPr/>
    </dgm:pt>
    <dgm:pt modelId="{9B627FC8-4761-4D55-B67A-D09663E6BBDE}" type="pres">
      <dgm:prSet presAssocID="{62E8D02D-EAFA-4CCD-8685-5C7F61FB783D}" presName="fgShape" presStyleLbl="fgShp" presStyleIdx="0" presStyleCnt="1" custLinFactNeighborX="245" custLinFactNeighborY="-443"/>
      <dgm:spPr/>
    </dgm:pt>
    <dgm:pt modelId="{31BB1C65-5A47-4FA4-BFFE-D650BE98F103}" type="pres">
      <dgm:prSet presAssocID="{62E8D02D-EAFA-4CCD-8685-5C7F61FB783D}" presName="linComp" presStyleCnt="0"/>
      <dgm:spPr/>
    </dgm:pt>
    <dgm:pt modelId="{9A23CAE4-9C26-4058-B516-9EF7DA4A7ED1}" type="pres">
      <dgm:prSet presAssocID="{68D30B65-8643-4AD0-B305-C39AD9262B8E}" presName="compNode" presStyleCnt="0"/>
      <dgm:spPr/>
    </dgm:pt>
    <dgm:pt modelId="{59E78C0A-DABC-48E1-9F42-8C6C3C9A9822}" type="pres">
      <dgm:prSet presAssocID="{68D30B65-8643-4AD0-B305-C39AD9262B8E}" presName="bkgdShape" presStyleLbl="node1" presStyleIdx="0" presStyleCnt="3" custLinFactNeighborX="1906" custLinFactNeighborY="642"/>
      <dgm:spPr/>
      <dgm:t>
        <a:bodyPr/>
        <a:lstStyle/>
        <a:p>
          <a:endParaRPr lang="ru-RU"/>
        </a:p>
      </dgm:t>
    </dgm:pt>
    <dgm:pt modelId="{5C45F6D7-CF9F-444F-99CD-CF4BE6E07270}" type="pres">
      <dgm:prSet presAssocID="{68D30B65-8643-4AD0-B305-C39AD9262B8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423CC-2C75-492D-96AB-3DE2CC030B19}" type="pres">
      <dgm:prSet presAssocID="{68D30B65-8643-4AD0-B305-C39AD9262B8E}" presName="invisiNode" presStyleLbl="node1" presStyleIdx="0" presStyleCnt="3"/>
      <dgm:spPr/>
    </dgm:pt>
    <dgm:pt modelId="{AB7D9CE3-FA12-4F44-973D-441B4A95688D}" type="pres">
      <dgm:prSet presAssocID="{68D30B65-8643-4AD0-B305-C39AD9262B8E}" presName="imagNode" presStyleLbl="fgImgPlace1" presStyleIdx="0" presStyleCnt="3" custScaleX="182228" custScaleY="135419" custLinFactNeighborX="-1541" custLinFactNeighborY="1795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FB67F58-1F5D-4CC9-A2A7-E43DD8092356}" type="pres">
      <dgm:prSet presAssocID="{840EA0FC-7434-407F-B0F3-C4D7BB957C8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5076A4F-508B-45F2-B2A4-F9A690FE8460}" type="pres">
      <dgm:prSet presAssocID="{D72CA36E-E416-4CB6-AD6F-FDC0B2E7004A}" presName="compNode" presStyleCnt="0"/>
      <dgm:spPr/>
    </dgm:pt>
    <dgm:pt modelId="{7BBE4982-BB84-4BA4-A7FF-012D98153D96}" type="pres">
      <dgm:prSet presAssocID="{D72CA36E-E416-4CB6-AD6F-FDC0B2E7004A}" presName="bkgdShape" presStyleLbl="node1" presStyleIdx="1" presStyleCnt="3"/>
      <dgm:spPr/>
      <dgm:t>
        <a:bodyPr/>
        <a:lstStyle/>
        <a:p>
          <a:endParaRPr lang="ru-RU"/>
        </a:p>
      </dgm:t>
    </dgm:pt>
    <dgm:pt modelId="{85BF23E8-8EAF-4376-BF8F-2A12F176924D}" type="pres">
      <dgm:prSet presAssocID="{D72CA36E-E416-4CB6-AD6F-FDC0B2E7004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346966-88C5-4AD9-A3C2-56F270FF859D}" type="pres">
      <dgm:prSet presAssocID="{D72CA36E-E416-4CB6-AD6F-FDC0B2E7004A}" presName="invisiNode" presStyleLbl="node1" presStyleIdx="1" presStyleCnt="3"/>
      <dgm:spPr/>
    </dgm:pt>
    <dgm:pt modelId="{3EE74B19-8388-46FA-B3DA-3B9B6696234D}" type="pres">
      <dgm:prSet presAssocID="{D72CA36E-E416-4CB6-AD6F-FDC0B2E7004A}" presName="imagNode" presStyleLbl="fgImgPlace1" presStyleIdx="1" presStyleCnt="3" custScaleX="188100" custScaleY="142049" custLinFactNeighborX="0" custLinFactNeighborY="1533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A4F3CB5-DEC7-44CA-8A43-D13F5DA2A3E1}" type="pres">
      <dgm:prSet presAssocID="{3A3BBDCA-88CE-453B-8274-58FB11A048E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136E258-5F16-4C74-B038-56B0DCD501E7}" type="pres">
      <dgm:prSet presAssocID="{5FAA61B0-947B-46A1-A720-AE0BEE0C33EA}" presName="compNode" presStyleCnt="0"/>
      <dgm:spPr/>
    </dgm:pt>
    <dgm:pt modelId="{E45FB4B9-1BEF-4D82-A040-4829774DBF9D}" type="pres">
      <dgm:prSet presAssocID="{5FAA61B0-947B-46A1-A720-AE0BEE0C33EA}" presName="bkgdShape" presStyleLbl="node1" presStyleIdx="2" presStyleCnt="3" custLinFactNeighborX="70" custLinFactNeighborY="-833"/>
      <dgm:spPr/>
      <dgm:t>
        <a:bodyPr/>
        <a:lstStyle/>
        <a:p>
          <a:endParaRPr lang="ru-RU"/>
        </a:p>
      </dgm:t>
    </dgm:pt>
    <dgm:pt modelId="{6D0F7A15-56D2-4F2E-848C-D5AA90379CC2}" type="pres">
      <dgm:prSet presAssocID="{5FAA61B0-947B-46A1-A720-AE0BEE0C33E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40FE7-5498-4425-8C75-3588078B4DAB}" type="pres">
      <dgm:prSet presAssocID="{5FAA61B0-947B-46A1-A720-AE0BEE0C33EA}" presName="invisiNode" presStyleLbl="node1" presStyleIdx="2" presStyleCnt="3"/>
      <dgm:spPr/>
    </dgm:pt>
    <dgm:pt modelId="{38ECA918-1596-4436-B9DA-BE69C8B42BDE}" type="pres">
      <dgm:prSet presAssocID="{5FAA61B0-947B-46A1-A720-AE0BEE0C33EA}" presName="imagNode" presStyleLbl="fgImgPlace1" presStyleIdx="2" presStyleCnt="3" custScaleX="164366" custScaleY="140361" custLinFactNeighborX="0" custLinFactNeighborY="1471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7E75BD3-661C-4961-BB82-292F70458343}" type="presOf" srcId="{5FAA61B0-947B-46A1-A720-AE0BEE0C33EA}" destId="{E45FB4B9-1BEF-4D82-A040-4829774DBF9D}" srcOrd="0" destOrd="0" presId="urn:microsoft.com/office/officeart/2005/8/layout/hList7"/>
    <dgm:cxn modelId="{E67A88A4-12D7-4D56-A564-6D39D6E04778}" type="presOf" srcId="{3A3BBDCA-88CE-453B-8274-58FB11A048EC}" destId="{FA4F3CB5-DEC7-44CA-8A43-D13F5DA2A3E1}" srcOrd="0" destOrd="0" presId="urn:microsoft.com/office/officeart/2005/8/layout/hList7"/>
    <dgm:cxn modelId="{FF1D404E-7D2D-4C30-9E8F-2E730BDAD8B7}" srcId="{62E8D02D-EAFA-4CCD-8685-5C7F61FB783D}" destId="{5FAA61B0-947B-46A1-A720-AE0BEE0C33EA}" srcOrd="2" destOrd="0" parTransId="{F6D2DBE3-B449-4733-BBB4-EE83FE429C9E}" sibTransId="{A4F7D8D0-F74C-4D75-B4CE-AACCF0826068}"/>
    <dgm:cxn modelId="{AC65B459-A037-45AE-A5FC-91885E162DB2}" type="presOf" srcId="{840EA0FC-7434-407F-B0F3-C4D7BB957C81}" destId="{EFB67F58-1F5D-4CC9-A2A7-E43DD8092356}" srcOrd="0" destOrd="0" presId="urn:microsoft.com/office/officeart/2005/8/layout/hList7"/>
    <dgm:cxn modelId="{4709E663-116D-4F26-A5DF-9A117156ADE5}" type="presOf" srcId="{D72CA36E-E416-4CB6-AD6F-FDC0B2E7004A}" destId="{7BBE4982-BB84-4BA4-A7FF-012D98153D96}" srcOrd="0" destOrd="0" presId="urn:microsoft.com/office/officeart/2005/8/layout/hList7"/>
    <dgm:cxn modelId="{BB25C19E-42ED-4FF6-AF40-95F2FBE73CE6}" type="presOf" srcId="{62E8D02D-EAFA-4CCD-8685-5C7F61FB783D}" destId="{F006A1A6-2711-412D-A6EC-53DECED2BA88}" srcOrd="0" destOrd="0" presId="urn:microsoft.com/office/officeart/2005/8/layout/hList7"/>
    <dgm:cxn modelId="{B6DD6E80-CE95-471B-97A2-03168F6934A0}" srcId="{62E8D02D-EAFA-4CCD-8685-5C7F61FB783D}" destId="{D72CA36E-E416-4CB6-AD6F-FDC0B2E7004A}" srcOrd="1" destOrd="0" parTransId="{46D9AEB5-8CEE-4298-BC41-7989A6D529CE}" sibTransId="{3A3BBDCA-88CE-453B-8274-58FB11A048EC}"/>
    <dgm:cxn modelId="{7624647B-BACB-43FC-BA77-E9C66BE291CF}" type="presOf" srcId="{5FAA61B0-947B-46A1-A720-AE0BEE0C33EA}" destId="{6D0F7A15-56D2-4F2E-848C-D5AA90379CC2}" srcOrd="1" destOrd="0" presId="urn:microsoft.com/office/officeart/2005/8/layout/hList7"/>
    <dgm:cxn modelId="{D6609E25-3D3E-485D-A2CF-97E50FC4FA44}" type="presOf" srcId="{D72CA36E-E416-4CB6-AD6F-FDC0B2E7004A}" destId="{85BF23E8-8EAF-4376-BF8F-2A12F176924D}" srcOrd="1" destOrd="0" presId="urn:microsoft.com/office/officeart/2005/8/layout/hList7"/>
    <dgm:cxn modelId="{FD894FA1-5387-4FFC-8D7B-464B18DF9FD9}" type="presOf" srcId="{68D30B65-8643-4AD0-B305-C39AD9262B8E}" destId="{5C45F6D7-CF9F-444F-99CD-CF4BE6E07270}" srcOrd="1" destOrd="0" presId="urn:microsoft.com/office/officeart/2005/8/layout/hList7"/>
    <dgm:cxn modelId="{6F9FB17E-4B13-4EE8-8AFB-5DDBC8093201}" srcId="{62E8D02D-EAFA-4CCD-8685-5C7F61FB783D}" destId="{68D30B65-8643-4AD0-B305-C39AD9262B8E}" srcOrd="0" destOrd="0" parTransId="{261E8B0D-86A9-4053-99B7-66DDA4AE05D4}" sibTransId="{840EA0FC-7434-407F-B0F3-C4D7BB957C81}"/>
    <dgm:cxn modelId="{6C12FAAA-7D90-4C78-9027-8900C0409688}" type="presOf" srcId="{68D30B65-8643-4AD0-B305-C39AD9262B8E}" destId="{59E78C0A-DABC-48E1-9F42-8C6C3C9A9822}" srcOrd="0" destOrd="0" presId="urn:microsoft.com/office/officeart/2005/8/layout/hList7"/>
    <dgm:cxn modelId="{4FCA6E75-A4DE-47B4-A3EC-2542485FC782}" type="presParOf" srcId="{F006A1A6-2711-412D-A6EC-53DECED2BA88}" destId="{9B627FC8-4761-4D55-B67A-D09663E6BBDE}" srcOrd="0" destOrd="0" presId="urn:microsoft.com/office/officeart/2005/8/layout/hList7"/>
    <dgm:cxn modelId="{6C3D1C88-FA66-4CBE-AE40-B6C23645E478}" type="presParOf" srcId="{F006A1A6-2711-412D-A6EC-53DECED2BA88}" destId="{31BB1C65-5A47-4FA4-BFFE-D650BE98F103}" srcOrd="1" destOrd="0" presId="urn:microsoft.com/office/officeart/2005/8/layout/hList7"/>
    <dgm:cxn modelId="{BCE251E5-BB94-424E-B6C4-A6A971F3477B}" type="presParOf" srcId="{31BB1C65-5A47-4FA4-BFFE-D650BE98F103}" destId="{9A23CAE4-9C26-4058-B516-9EF7DA4A7ED1}" srcOrd="0" destOrd="0" presId="urn:microsoft.com/office/officeart/2005/8/layout/hList7"/>
    <dgm:cxn modelId="{B85F8483-643E-4209-A2EF-604D7F59D9BA}" type="presParOf" srcId="{9A23CAE4-9C26-4058-B516-9EF7DA4A7ED1}" destId="{59E78C0A-DABC-48E1-9F42-8C6C3C9A9822}" srcOrd="0" destOrd="0" presId="urn:microsoft.com/office/officeart/2005/8/layout/hList7"/>
    <dgm:cxn modelId="{B2D86838-3680-4B19-B537-568964F4E249}" type="presParOf" srcId="{9A23CAE4-9C26-4058-B516-9EF7DA4A7ED1}" destId="{5C45F6D7-CF9F-444F-99CD-CF4BE6E07270}" srcOrd="1" destOrd="0" presId="urn:microsoft.com/office/officeart/2005/8/layout/hList7"/>
    <dgm:cxn modelId="{56CFAE80-6073-4B6C-9618-4B341865E592}" type="presParOf" srcId="{9A23CAE4-9C26-4058-B516-9EF7DA4A7ED1}" destId="{3D3423CC-2C75-492D-96AB-3DE2CC030B19}" srcOrd="2" destOrd="0" presId="urn:microsoft.com/office/officeart/2005/8/layout/hList7"/>
    <dgm:cxn modelId="{F5E11891-ABF0-41F0-A931-4635AF6AF6F5}" type="presParOf" srcId="{9A23CAE4-9C26-4058-B516-9EF7DA4A7ED1}" destId="{AB7D9CE3-FA12-4F44-973D-441B4A95688D}" srcOrd="3" destOrd="0" presId="urn:microsoft.com/office/officeart/2005/8/layout/hList7"/>
    <dgm:cxn modelId="{3C5B565B-1698-4DA7-A240-6452B632CE51}" type="presParOf" srcId="{31BB1C65-5A47-4FA4-BFFE-D650BE98F103}" destId="{EFB67F58-1F5D-4CC9-A2A7-E43DD8092356}" srcOrd="1" destOrd="0" presId="urn:microsoft.com/office/officeart/2005/8/layout/hList7"/>
    <dgm:cxn modelId="{C6CB8FD3-1C50-4F5A-871A-A915DF964EB1}" type="presParOf" srcId="{31BB1C65-5A47-4FA4-BFFE-D650BE98F103}" destId="{C5076A4F-508B-45F2-B2A4-F9A690FE8460}" srcOrd="2" destOrd="0" presId="urn:microsoft.com/office/officeart/2005/8/layout/hList7"/>
    <dgm:cxn modelId="{A4351642-5F1A-46D0-BFA6-502E89AA7529}" type="presParOf" srcId="{C5076A4F-508B-45F2-B2A4-F9A690FE8460}" destId="{7BBE4982-BB84-4BA4-A7FF-012D98153D96}" srcOrd="0" destOrd="0" presId="urn:microsoft.com/office/officeart/2005/8/layout/hList7"/>
    <dgm:cxn modelId="{99F1334D-A0CB-43E1-9EC4-F272E6A872E8}" type="presParOf" srcId="{C5076A4F-508B-45F2-B2A4-F9A690FE8460}" destId="{85BF23E8-8EAF-4376-BF8F-2A12F176924D}" srcOrd="1" destOrd="0" presId="urn:microsoft.com/office/officeart/2005/8/layout/hList7"/>
    <dgm:cxn modelId="{7DD4EE97-9328-4707-A37D-33DA098C873A}" type="presParOf" srcId="{C5076A4F-508B-45F2-B2A4-F9A690FE8460}" destId="{5C346966-88C5-4AD9-A3C2-56F270FF859D}" srcOrd="2" destOrd="0" presId="urn:microsoft.com/office/officeart/2005/8/layout/hList7"/>
    <dgm:cxn modelId="{DD34E6E3-B4BC-4901-9485-CB2693117986}" type="presParOf" srcId="{C5076A4F-508B-45F2-B2A4-F9A690FE8460}" destId="{3EE74B19-8388-46FA-B3DA-3B9B6696234D}" srcOrd="3" destOrd="0" presId="urn:microsoft.com/office/officeart/2005/8/layout/hList7"/>
    <dgm:cxn modelId="{4EA66C4E-99F9-4C4D-8001-40A524D2637B}" type="presParOf" srcId="{31BB1C65-5A47-4FA4-BFFE-D650BE98F103}" destId="{FA4F3CB5-DEC7-44CA-8A43-D13F5DA2A3E1}" srcOrd="3" destOrd="0" presId="urn:microsoft.com/office/officeart/2005/8/layout/hList7"/>
    <dgm:cxn modelId="{802DEC8E-E387-41B3-A02F-B79E75D1E355}" type="presParOf" srcId="{31BB1C65-5A47-4FA4-BFFE-D650BE98F103}" destId="{E136E258-5F16-4C74-B038-56B0DCD501E7}" srcOrd="4" destOrd="0" presId="urn:microsoft.com/office/officeart/2005/8/layout/hList7"/>
    <dgm:cxn modelId="{4A12345E-564F-442C-ADE5-35FB9EE337C5}" type="presParOf" srcId="{E136E258-5F16-4C74-B038-56B0DCD501E7}" destId="{E45FB4B9-1BEF-4D82-A040-4829774DBF9D}" srcOrd="0" destOrd="0" presId="urn:microsoft.com/office/officeart/2005/8/layout/hList7"/>
    <dgm:cxn modelId="{1AFF3282-CA8B-4BC3-A16A-AB623FA9C00E}" type="presParOf" srcId="{E136E258-5F16-4C74-B038-56B0DCD501E7}" destId="{6D0F7A15-56D2-4F2E-848C-D5AA90379CC2}" srcOrd="1" destOrd="0" presId="urn:microsoft.com/office/officeart/2005/8/layout/hList7"/>
    <dgm:cxn modelId="{E552A556-2F6C-4F60-9259-FD1C938A1ABE}" type="presParOf" srcId="{E136E258-5F16-4C74-B038-56B0DCD501E7}" destId="{3E840FE7-5498-4425-8C75-3588078B4DAB}" srcOrd="2" destOrd="0" presId="urn:microsoft.com/office/officeart/2005/8/layout/hList7"/>
    <dgm:cxn modelId="{A57228C8-E353-4E3C-8F53-1212569699AB}" type="presParOf" srcId="{E136E258-5F16-4C74-B038-56B0DCD501E7}" destId="{38ECA918-1596-4436-B9DA-BE69C8B42BD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1C12C2-6D9F-4A0B-80FC-0CC488C1DE4F}" type="doc">
      <dgm:prSet loTypeId="urn:microsoft.com/office/officeart/2005/8/layout/matrix1" loCatId="matrix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52E404E0-448F-4CD3-80E9-536122B67E06}">
      <dgm:prSet phldrT="[Текст]"/>
      <dgm:spPr/>
      <dgm:t>
        <a:bodyPr/>
        <a:lstStyle/>
        <a:p>
          <a:r>
            <a:rPr lang="ru-RU" b="1" dirty="0" smtClean="0"/>
            <a:t>Актуальные задачи ФУМО </a:t>
          </a:r>
          <a:r>
            <a:rPr lang="ru-RU" b="1" dirty="0" smtClean="0"/>
            <a:t>СПО 11.00.00 по модернизации перечня</a:t>
          </a:r>
          <a:endParaRPr lang="ru-RU" b="1" dirty="0"/>
        </a:p>
      </dgm:t>
    </dgm:pt>
    <dgm:pt modelId="{0A0865AA-260E-477E-9963-8DECBBAA13E3}" type="parTrans" cxnId="{022D42AE-3641-4923-92B6-E4A252383E61}">
      <dgm:prSet/>
      <dgm:spPr/>
      <dgm:t>
        <a:bodyPr/>
        <a:lstStyle/>
        <a:p>
          <a:endParaRPr lang="ru-RU"/>
        </a:p>
      </dgm:t>
    </dgm:pt>
    <dgm:pt modelId="{5DE9CC3C-8258-45F4-B3BA-4989EF232E48}" type="sibTrans" cxnId="{022D42AE-3641-4923-92B6-E4A252383E61}">
      <dgm:prSet/>
      <dgm:spPr/>
      <dgm:t>
        <a:bodyPr/>
        <a:lstStyle/>
        <a:p>
          <a:endParaRPr lang="ru-RU"/>
        </a:p>
      </dgm:t>
    </dgm:pt>
    <dgm:pt modelId="{366E83EB-DE79-4921-9FFF-745541A4C127}">
      <dgm:prSet phldrT="[Текст]"/>
      <dgm:spPr/>
      <dgm:t>
        <a:bodyPr/>
        <a:lstStyle/>
        <a:p>
          <a:r>
            <a:rPr lang="ru-RU" dirty="0" smtClean="0"/>
            <a:t>Совместно с СПК определить устаревшие квалификации</a:t>
          </a:r>
          <a:endParaRPr lang="ru-RU" dirty="0"/>
        </a:p>
      </dgm:t>
    </dgm:pt>
    <dgm:pt modelId="{F5F470B0-598D-4C48-9930-75C540683560}" type="parTrans" cxnId="{97EC858E-0271-4B0F-B0F1-B6D8D72E587A}">
      <dgm:prSet/>
      <dgm:spPr/>
      <dgm:t>
        <a:bodyPr/>
        <a:lstStyle/>
        <a:p>
          <a:endParaRPr lang="ru-RU"/>
        </a:p>
      </dgm:t>
    </dgm:pt>
    <dgm:pt modelId="{E157061F-7353-4789-B073-2188892F4B2E}" type="sibTrans" cxnId="{97EC858E-0271-4B0F-B0F1-B6D8D72E587A}">
      <dgm:prSet/>
      <dgm:spPr/>
      <dgm:t>
        <a:bodyPr/>
        <a:lstStyle/>
        <a:p>
          <a:endParaRPr lang="ru-RU"/>
        </a:p>
      </dgm:t>
    </dgm:pt>
    <dgm:pt modelId="{0C0252AB-9C19-434D-9CD8-95227E626674}">
      <dgm:prSet phldrT="[Текст]"/>
      <dgm:spPr/>
      <dgm:t>
        <a:bodyPr/>
        <a:lstStyle/>
        <a:p>
          <a:r>
            <a:rPr lang="ru-RU" dirty="0" smtClean="0"/>
            <a:t>Определить профессии и специальности, сходные по содержанию, объединить их в универсальные ФГОС СПО</a:t>
          </a:r>
          <a:endParaRPr lang="ru-RU" dirty="0"/>
        </a:p>
      </dgm:t>
    </dgm:pt>
    <dgm:pt modelId="{BBAC6824-15C5-4B2B-9E26-FC686E4C1068}" type="parTrans" cxnId="{22411A75-347E-49AD-896F-682E7B234D7F}">
      <dgm:prSet/>
      <dgm:spPr/>
      <dgm:t>
        <a:bodyPr/>
        <a:lstStyle/>
        <a:p>
          <a:endParaRPr lang="ru-RU"/>
        </a:p>
      </dgm:t>
    </dgm:pt>
    <dgm:pt modelId="{99B42AB7-58F1-4800-955C-C835905FD15F}" type="sibTrans" cxnId="{22411A75-347E-49AD-896F-682E7B234D7F}">
      <dgm:prSet/>
      <dgm:spPr/>
      <dgm:t>
        <a:bodyPr/>
        <a:lstStyle/>
        <a:p>
          <a:endParaRPr lang="ru-RU"/>
        </a:p>
      </dgm:t>
    </dgm:pt>
    <dgm:pt modelId="{631F6103-3E70-42E4-BD87-32960E56826F}">
      <dgm:prSet phldrT="[Текст]" phldr="1"/>
      <dgm:spPr/>
      <dgm:t>
        <a:bodyPr/>
        <a:lstStyle/>
        <a:p>
          <a:endParaRPr lang="ru-RU"/>
        </a:p>
      </dgm:t>
    </dgm:pt>
    <dgm:pt modelId="{E990117A-C716-441A-9B94-7B4CC19B2ACC}" type="parTrans" cxnId="{50C21929-A602-4CDE-9AE7-6FC6844D5945}">
      <dgm:prSet/>
      <dgm:spPr/>
      <dgm:t>
        <a:bodyPr/>
        <a:lstStyle/>
        <a:p>
          <a:endParaRPr lang="ru-RU"/>
        </a:p>
      </dgm:t>
    </dgm:pt>
    <dgm:pt modelId="{155DF143-1F63-4A36-B0D5-096B73A923A1}" type="sibTrans" cxnId="{50C21929-A602-4CDE-9AE7-6FC6844D5945}">
      <dgm:prSet/>
      <dgm:spPr/>
      <dgm:t>
        <a:bodyPr/>
        <a:lstStyle/>
        <a:p>
          <a:endParaRPr lang="ru-RU"/>
        </a:p>
      </dgm:t>
    </dgm:pt>
    <dgm:pt modelId="{2492F05E-0916-4196-9169-F53929094339}">
      <dgm:prSet phldrT="[Текст]" phldr="1"/>
      <dgm:spPr/>
      <dgm:t>
        <a:bodyPr/>
        <a:lstStyle/>
        <a:p>
          <a:endParaRPr lang="ru-RU"/>
        </a:p>
      </dgm:t>
    </dgm:pt>
    <dgm:pt modelId="{97DDB318-E013-410F-952B-750FA1BBC9E0}" type="parTrans" cxnId="{59EF3139-102C-4168-BFB9-0F0C08AC99E5}">
      <dgm:prSet/>
      <dgm:spPr/>
      <dgm:t>
        <a:bodyPr/>
        <a:lstStyle/>
        <a:p>
          <a:endParaRPr lang="ru-RU"/>
        </a:p>
      </dgm:t>
    </dgm:pt>
    <dgm:pt modelId="{81BAE4E1-25E3-4F40-B71D-6EBC081E584C}" type="sibTrans" cxnId="{59EF3139-102C-4168-BFB9-0F0C08AC99E5}">
      <dgm:prSet/>
      <dgm:spPr/>
      <dgm:t>
        <a:bodyPr/>
        <a:lstStyle/>
        <a:p>
          <a:endParaRPr lang="ru-RU"/>
        </a:p>
      </dgm:t>
    </dgm:pt>
    <dgm:pt modelId="{1477D42A-5E8C-4C63-8642-B0706CE03785}">
      <dgm:prSet/>
      <dgm:spPr/>
      <dgm:t>
        <a:bodyPr/>
        <a:lstStyle/>
        <a:p>
          <a:endParaRPr lang="ru-RU"/>
        </a:p>
      </dgm:t>
    </dgm:pt>
    <dgm:pt modelId="{EB3910FE-4BD3-4BE2-AD3D-3BE0C4DEB093}" type="parTrans" cxnId="{1C1CBF22-102D-44F8-8BF0-DEC6A427C729}">
      <dgm:prSet/>
      <dgm:spPr/>
      <dgm:t>
        <a:bodyPr/>
        <a:lstStyle/>
        <a:p>
          <a:endParaRPr lang="ru-RU"/>
        </a:p>
      </dgm:t>
    </dgm:pt>
    <dgm:pt modelId="{80EEB9CE-99FD-4449-81D9-CC419F441936}" type="sibTrans" cxnId="{1C1CBF22-102D-44F8-8BF0-DEC6A427C729}">
      <dgm:prSet/>
      <dgm:spPr/>
      <dgm:t>
        <a:bodyPr/>
        <a:lstStyle/>
        <a:p>
          <a:endParaRPr lang="ru-RU"/>
        </a:p>
      </dgm:t>
    </dgm:pt>
    <dgm:pt modelId="{995D0004-E301-45ED-9A67-A1BFA51CB65E}">
      <dgm:prSet/>
      <dgm:spPr/>
      <dgm:t>
        <a:bodyPr/>
        <a:lstStyle/>
        <a:p>
          <a:r>
            <a:rPr lang="ru-RU" dirty="0" smtClean="0"/>
            <a:t>Начать разработку ФГОС СПО по новым профессиям и специальностям</a:t>
          </a:r>
          <a:endParaRPr lang="ru-RU" dirty="0" smtClean="0"/>
        </a:p>
      </dgm:t>
    </dgm:pt>
    <dgm:pt modelId="{33876FC2-1214-4F59-BD0E-3A4FDE1EC5C9}" type="parTrans" cxnId="{D7AA493E-E2B9-4BDF-94AD-4EBFC429075B}">
      <dgm:prSet/>
      <dgm:spPr/>
      <dgm:t>
        <a:bodyPr/>
        <a:lstStyle/>
        <a:p>
          <a:endParaRPr lang="ru-RU"/>
        </a:p>
      </dgm:t>
    </dgm:pt>
    <dgm:pt modelId="{3A8A73A3-133A-4FA8-BDAC-93E397EF69B7}" type="sibTrans" cxnId="{D7AA493E-E2B9-4BDF-94AD-4EBFC429075B}">
      <dgm:prSet/>
      <dgm:spPr/>
      <dgm:t>
        <a:bodyPr/>
        <a:lstStyle/>
        <a:p>
          <a:endParaRPr lang="ru-RU"/>
        </a:p>
      </dgm:t>
    </dgm:pt>
    <dgm:pt modelId="{141A5A20-F660-473D-8469-0513406CEC82}">
      <dgm:prSet/>
      <dgm:spPr/>
      <dgm:t>
        <a:bodyPr/>
        <a:lstStyle/>
        <a:p>
          <a:r>
            <a:rPr lang="ru-RU" dirty="0" smtClean="0"/>
            <a:t>При необходимости, сформировать новые профессии и специальности с учетом появления новых квалификаций на рынке труда </a:t>
          </a:r>
          <a:endParaRPr lang="ru-RU" dirty="0" smtClean="0"/>
        </a:p>
      </dgm:t>
    </dgm:pt>
    <dgm:pt modelId="{28E523EB-FED4-4249-99CB-9329B2EF28AA}" type="parTrans" cxnId="{79421441-0042-4854-8FF4-A0219047A729}">
      <dgm:prSet/>
      <dgm:spPr/>
      <dgm:t>
        <a:bodyPr/>
        <a:lstStyle/>
        <a:p>
          <a:endParaRPr lang="ru-RU"/>
        </a:p>
      </dgm:t>
    </dgm:pt>
    <dgm:pt modelId="{6CCACD6F-AC52-445F-9298-2DC1106CCDEB}" type="sibTrans" cxnId="{79421441-0042-4854-8FF4-A0219047A729}">
      <dgm:prSet/>
      <dgm:spPr/>
      <dgm:t>
        <a:bodyPr/>
        <a:lstStyle/>
        <a:p>
          <a:endParaRPr lang="ru-RU"/>
        </a:p>
      </dgm:t>
    </dgm:pt>
    <dgm:pt modelId="{6EA6E9F5-2BFF-4499-B0E3-CA9C193A5F2A}" type="pres">
      <dgm:prSet presAssocID="{271C12C2-6D9F-4A0B-80FC-0CC488C1DE4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5044E5-32E2-45D4-889C-53A8433AB757}" type="pres">
      <dgm:prSet presAssocID="{271C12C2-6D9F-4A0B-80FC-0CC488C1DE4F}" presName="matrix" presStyleCnt="0"/>
      <dgm:spPr/>
      <dgm:t>
        <a:bodyPr/>
        <a:lstStyle/>
        <a:p>
          <a:endParaRPr lang="ru-RU"/>
        </a:p>
      </dgm:t>
    </dgm:pt>
    <dgm:pt modelId="{169311C3-4D68-4055-A6E7-D77BD8F0F7E0}" type="pres">
      <dgm:prSet presAssocID="{271C12C2-6D9F-4A0B-80FC-0CC488C1DE4F}" presName="tile1" presStyleLbl="node1" presStyleIdx="0" presStyleCnt="4"/>
      <dgm:spPr/>
      <dgm:t>
        <a:bodyPr/>
        <a:lstStyle/>
        <a:p>
          <a:endParaRPr lang="ru-RU"/>
        </a:p>
      </dgm:t>
    </dgm:pt>
    <dgm:pt modelId="{1BB0167C-A010-43E0-95D3-78D41DDE4E73}" type="pres">
      <dgm:prSet presAssocID="{271C12C2-6D9F-4A0B-80FC-0CC488C1DE4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3AFD3-70C1-438A-90D1-DCB90F6613D8}" type="pres">
      <dgm:prSet presAssocID="{271C12C2-6D9F-4A0B-80FC-0CC488C1DE4F}" presName="tile2" presStyleLbl="node1" presStyleIdx="1" presStyleCnt="4"/>
      <dgm:spPr/>
      <dgm:t>
        <a:bodyPr/>
        <a:lstStyle/>
        <a:p>
          <a:endParaRPr lang="ru-RU"/>
        </a:p>
      </dgm:t>
    </dgm:pt>
    <dgm:pt modelId="{D969B212-8189-496F-BB30-DBBA1D89F27F}" type="pres">
      <dgm:prSet presAssocID="{271C12C2-6D9F-4A0B-80FC-0CC488C1DE4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4E14C-2FFF-4077-932C-A5FB3FAE35F4}" type="pres">
      <dgm:prSet presAssocID="{271C12C2-6D9F-4A0B-80FC-0CC488C1DE4F}" presName="tile3" presStyleLbl="node1" presStyleIdx="2" presStyleCnt="4"/>
      <dgm:spPr/>
      <dgm:t>
        <a:bodyPr/>
        <a:lstStyle/>
        <a:p>
          <a:endParaRPr lang="ru-RU"/>
        </a:p>
      </dgm:t>
    </dgm:pt>
    <dgm:pt modelId="{8585CFB3-0D9E-46AE-8A8C-F6B1F94D95F8}" type="pres">
      <dgm:prSet presAssocID="{271C12C2-6D9F-4A0B-80FC-0CC488C1DE4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BB4B4-0F67-4221-A011-F2C681D42C7B}" type="pres">
      <dgm:prSet presAssocID="{271C12C2-6D9F-4A0B-80FC-0CC488C1DE4F}" presName="tile4" presStyleLbl="node1" presStyleIdx="3" presStyleCnt="4" custLinFactNeighborX="1889" custLinFactNeighborY="-1167"/>
      <dgm:spPr/>
      <dgm:t>
        <a:bodyPr/>
        <a:lstStyle/>
        <a:p>
          <a:endParaRPr lang="ru-RU"/>
        </a:p>
      </dgm:t>
    </dgm:pt>
    <dgm:pt modelId="{FABF76F0-7DD2-4E00-9C7A-F947EE148233}" type="pres">
      <dgm:prSet presAssocID="{271C12C2-6D9F-4A0B-80FC-0CC488C1DE4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A8479-AAF6-4179-9EDE-EFB0F3A83ABD}" type="pres">
      <dgm:prSet presAssocID="{271C12C2-6D9F-4A0B-80FC-0CC488C1DE4F}" presName="centerTile" presStyleLbl="fgShp" presStyleIdx="0" presStyleCnt="1" custScaleX="16562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FA40BD68-9FF8-4BA8-AAC2-4BEF846815C0}" type="presOf" srcId="{271C12C2-6D9F-4A0B-80FC-0CC488C1DE4F}" destId="{6EA6E9F5-2BFF-4499-B0E3-CA9C193A5F2A}" srcOrd="0" destOrd="0" presId="urn:microsoft.com/office/officeart/2005/8/layout/matrix1"/>
    <dgm:cxn modelId="{63635A6D-9941-42F6-A211-BB42A22412FF}" type="presOf" srcId="{995D0004-E301-45ED-9A67-A1BFA51CB65E}" destId="{2FCBB4B4-0F67-4221-A011-F2C681D42C7B}" srcOrd="0" destOrd="0" presId="urn:microsoft.com/office/officeart/2005/8/layout/matrix1"/>
    <dgm:cxn modelId="{79421441-0042-4854-8FF4-A0219047A729}" srcId="{52E404E0-448F-4CD3-80E9-536122B67E06}" destId="{141A5A20-F660-473D-8469-0513406CEC82}" srcOrd="2" destOrd="0" parTransId="{28E523EB-FED4-4249-99CB-9329B2EF28AA}" sibTransId="{6CCACD6F-AC52-445F-9298-2DC1106CCDEB}"/>
    <dgm:cxn modelId="{22411A75-347E-49AD-896F-682E7B234D7F}" srcId="{52E404E0-448F-4CD3-80E9-536122B67E06}" destId="{0C0252AB-9C19-434D-9CD8-95227E626674}" srcOrd="1" destOrd="0" parTransId="{BBAC6824-15C5-4B2B-9E26-FC686E4C1068}" sibTransId="{99B42AB7-58F1-4800-955C-C835905FD15F}"/>
    <dgm:cxn modelId="{1C1CBF22-102D-44F8-8BF0-DEC6A427C729}" srcId="{271C12C2-6D9F-4A0B-80FC-0CC488C1DE4F}" destId="{1477D42A-5E8C-4C63-8642-B0706CE03785}" srcOrd="1" destOrd="0" parTransId="{EB3910FE-4BD3-4BE2-AD3D-3BE0C4DEB093}" sibTransId="{80EEB9CE-99FD-4449-81D9-CC419F441936}"/>
    <dgm:cxn modelId="{CF151B0D-74FB-480B-A6AE-DC9CBB81C509}" type="presOf" srcId="{141A5A20-F660-473D-8469-0513406CEC82}" destId="{8585CFB3-0D9E-46AE-8A8C-F6B1F94D95F8}" srcOrd="1" destOrd="0" presId="urn:microsoft.com/office/officeart/2005/8/layout/matrix1"/>
    <dgm:cxn modelId="{04D4FDE4-70DE-4D58-AAE2-9D0C18988D55}" type="presOf" srcId="{0C0252AB-9C19-434D-9CD8-95227E626674}" destId="{ACB3AFD3-70C1-438A-90D1-DCB90F6613D8}" srcOrd="0" destOrd="0" presId="urn:microsoft.com/office/officeart/2005/8/layout/matrix1"/>
    <dgm:cxn modelId="{2FDC350F-B4B8-4BFB-B1D5-A263AD6B9244}" type="presOf" srcId="{52E404E0-448F-4CD3-80E9-536122B67E06}" destId="{C3EA8479-AAF6-4179-9EDE-EFB0F3A83ABD}" srcOrd="0" destOrd="0" presId="urn:microsoft.com/office/officeart/2005/8/layout/matrix1"/>
    <dgm:cxn modelId="{1B9ED19F-2674-4F83-BD1F-6A0532459D95}" type="presOf" srcId="{366E83EB-DE79-4921-9FFF-745541A4C127}" destId="{169311C3-4D68-4055-A6E7-D77BD8F0F7E0}" srcOrd="0" destOrd="0" presId="urn:microsoft.com/office/officeart/2005/8/layout/matrix1"/>
    <dgm:cxn modelId="{E629ECC8-F361-42DF-9604-16E54421DD13}" type="presOf" srcId="{995D0004-E301-45ED-9A67-A1BFA51CB65E}" destId="{FABF76F0-7DD2-4E00-9C7A-F947EE148233}" srcOrd="1" destOrd="0" presId="urn:microsoft.com/office/officeart/2005/8/layout/matrix1"/>
    <dgm:cxn modelId="{59EF3139-102C-4168-BFB9-0F0C08AC99E5}" srcId="{52E404E0-448F-4CD3-80E9-536122B67E06}" destId="{2492F05E-0916-4196-9169-F53929094339}" srcOrd="5" destOrd="0" parTransId="{97DDB318-E013-410F-952B-750FA1BBC9E0}" sibTransId="{81BAE4E1-25E3-4F40-B71D-6EBC081E584C}"/>
    <dgm:cxn modelId="{4D2CAFB2-23AE-4ADA-B7CA-96976D8D54A9}" type="presOf" srcId="{366E83EB-DE79-4921-9FFF-745541A4C127}" destId="{1BB0167C-A010-43E0-95D3-78D41DDE4E73}" srcOrd="1" destOrd="0" presId="urn:microsoft.com/office/officeart/2005/8/layout/matrix1"/>
    <dgm:cxn modelId="{022D42AE-3641-4923-92B6-E4A252383E61}" srcId="{271C12C2-6D9F-4A0B-80FC-0CC488C1DE4F}" destId="{52E404E0-448F-4CD3-80E9-536122B67E06}" srcOrd="0" destOrd="0" parTransId="{0A0865AA-260E-477E-9963-8DECBBAA13E3}" sibTransId="{5DE9CC3C-8258-45F4-B3BA-4989EF232E48}"/>
    <dgm:cxn modelId="{D7AA493E-E2B9-4BDF-94AD-4EBFC429075B}" srcId="{52E404E0-448F-4CD3-80E9-536122B67E06}" destId="{995D0004-E301-45ED-9A67-A1BFA51CB65E}" srcOrd="3" destOrd="0" parTransId="{33876FC2-1214-4F59-BD0E-3A4FDE1EC5C9}" sibTransId="{3A8A73A3-133A-4FA8-BDAC-93E397EF69B7}"/>
    <dgm:cxn modelId="{3DA95D7B-1E7E-404D-A651-6FFE3B018A07}" type="presOf" srcId="{141A5A20-F660-473D-8469-0513406CEC82}" destId="{46D4E14C-2FFF-4077-932C-A5FB3FAE35F4}" srcOrd="0" destOrd="0" presId="urn:microsoft.com/office/officeart/2005/8/layout/matrix1"/>
    <dgm:cxn modelId="{50C21929-A602-4CDE-9AE7-6FC6844D5945}" srcId="{52E404E0-448F-4CD3-80E9-536122B67E06}" destId="{631F6103-3E70-42E4-BD87-32960E56826F}" srcOrd="4" destOrd="0" parTransId="{E990117A-C716-441A-9B94-7B4CC19B2ACC}" sibTransId="{155DF143-1F63-4A36-B0D5-096B73A923A1}"/>
    <dgm:cxn modelId="{C2D4CB21-1848-405F-B160-52129DEA6FAA}" type="presOf" srcId="{0C0252AB-9C19-434D-9CD8-95227E626674}" destId="{D969B212-8189-496F-BB30-DBBA1D89F27F}" srcOrd="1" destOrd="0" presId="urn:microsoft.com/office/officeart/2005/8/layout/matrix1"/>
    <dgm:cxn modelId="{97EC858E-0271-4B0F-B0F1-B6D8D72E587A}" srcId="{52E404E0-448F-4CD3-80E9-536122B67E06}" destId="{366E83EB-DE79-4921-9FFF-745541A4C127}" srcOrd="0" destOrd="0" parTransId="{F5F470B0-598D-4C48-9930-75C540683560}" sibTransId="{E157061F-7353-4789-B073-2188892F4B2E}"/>
    <dgm:cxn modelId="{799B1E3C-9CD0-429C-BEB6-0611350D957C}" type="presParOf" srcId="{6EA6E9F5-2BFF-4499-B0E3-CA9C193A5F2A}" destId="{F65044E5-32E2-45D4-889C-53A8433AB757}" srcOrd="0" destOrd="0" presId="urn:microsoft.com/office/officeart/2005/8/layout/matrix1"/>
    <dgm:cxn modelId="{CDFEF983-73A8-4519-AFAC-3FF9156CDAFF}" type="presParOf" srcId="{F65044E5-32E2-45D4-889C-53A8433AB757}" destId="{169311C3-4D68-4055-A6E7-D77BD8F0F7E0}" srcOrd="0" destOrd="0" presId="urn:microsoft.com/office/officeart/2005/8/layout/matrix1"/>
    <dgm:cxn modelId="{FB175419-15D4-4793-AF7B-F89A170E7A3F}" type="presParOf" srcId="{F65044E5-32E2-45D4-889C-53A8433AB757}" destId="{1BB0167C-A010-43E0-95D3-78D41DDE4E73}" srcOrd="1" destOrd="0" presId="urn:microsoft.com/office/officeart/2005/8/layout/matrix1"/>
    <dgm:cxn modelId="{B64AF345-1B3E-4C2B-88D9-0208DBE0E42C}" type="presParOf" srcId="{F65044E5-32E2-45D4-889C-53A8433AB757}" destId="{ACB3AFD3-70C1-438A-90D1-DCB90F6613D8}" srcOrd="2" destOrd="0" presId="urn:microsoft.com/office/officeart/2005/8/layout/matrix1"/>
    <dgm:cxn modelId="{4BF0EF85-EDEE-475E-BB22-215DF959F016}" type="presParOf" srcId="{F65044E5-32E2-45D4-889C-53A8433AB757}" destId="{D969B212-8189-496F-BB30-DBBA1D89F27F}" srcOrd="3" destOrd="0" presId="urn:microsoft.com/office/officeart/2005/8/layout/matrix1"/>
    <dgm:cxn modelId="{8F71B16C-3794-478A-8151-B4EAFA156ECE}" type="presParOf" srcId="{F65044E5-32E2-45D4-889C-53A8433AB757}" destId="{46D4E14C-2FFF-4077-932C-A5FB3FAE35F4}" srcOrd="4" destOrd="0" presId="urn:microsoft.com/office/officeart/2005/8/layout/matrix1"/>
    <dgm:cxn modelId="{F9B71861-E385-4124-91A9-9F989DD069D4}" type="presParOf" srcId="{F65044E5-32E2-45D4-889C-53A8433AB757}" destId="{8585CFB3-0D9E-46AE-8A8C-F6B1F94D95F8}" srcOrd="5" destOrd="0" presId="urn:microsoft.com/office/officeart/2005/8/layout/matrix1"/>
    <dgm:cxn modelId="{C55D226C-0044-4C41-9564-6EE39DEB7C09}" type="presParOf" srcId="{F65044E5-32E2-45D4-889C-53A8433AB757}" destId="{2FCBB4B4-0F67-4221-A011-F2C681D42C7B}" srcOrd="6" destOrd="0" presId="urn:microsoft.com/office/officeart/2005/8/layout/matrix1"/>
    <dgm:cxn modelId="{EE9F3D77-1809-47F9-9C76-A3530B2CB1AE}" type="presParOf" srcId="{F65044E5-32E2-45D4-889C-53A8433AB757}" destId="{FABF76F0-7DD2-4E00-9C7A-F947EE148233}" srcOrd="7" destOrd="0" presId="urn:microsoft.com/office/officeart/2005/8/layout/matrix1"/>
    <dgm:cxn modelId="{EE04BD34-F695-4B20-9190-5B65A5957B89}" type="presParOf" srcId="{6EA6E9F5-2BFF-4499-B0E3-CA9C193A5F2A}" destId="{C3EA8479-AAF6-4179-9EDE-EFB0F3A83AB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DC756-634E-4319-A006-C9B5A993765F}">
      <dsp:nvSpPr>
        <dsp:cNvPr id="0" name=""/>
        <dsp:cNvSpPr/>
      </dsp:nvSpPr>
      <dsp:spPr>
        <a:xfrm>
          <a:off x="363885" y="823600"/>
          <a:ext cx="2065313" cy="114739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smtClean="0">
              <a:latin typeface="Calibri" panose="020F0502020204030204"/>
              <a:ea typeface="+mn-ea"/>
              <a:cs typeface="+mn-cs"/>
            </a:rPr>
            <a:t>ППССЗ</a:t>
          </a:r>
          <a:endParaRPr lang="ru-RU" sz="4500" kern="1200" dirty="0">
            <a:latin typeface="Calibri" panose="020F0502020204030204"/>
            <a:ea typeface="+mn-ea"/>
            <a:cs typeface="+mn-cs"/>
          </a:endParaRPr>
        </a:p>
      </dsp:txBody>
      <dsp:txXfrm>
        <a:off x="397491" y="857206"/>
        <a:ext cx="1998101" cy="1080184"/>
      </dsp:txXfrm>
    </dsp:sp>
    <dsp:sp modelId="{8AB5F011-C6E8-4CF8-8857-7E9FF7A1B988}">
      <dsp:nvSpPr>
        <dsp:cNvPr id="0" name=""/>
        <dsp:cNvSpPr/>
      </dsp:nvSpPr>
      <dsp:spPr>
        <a:xfrm>
          <a:off x="9313702" y="868601"/>
          <a:ext cx="2065313" cy="114739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smtClean="0">
              <a:latin typeface="Calibri" panose="020F0502020204030204"/>
              <a:ea typeface="+mn-ea"/>
              <a:cs typeface="+mn-cs"/>
            </a:rPr>
            <a:t>ППКРС</a:t>
          </a:r>
          <a:endParaRPr lang="ru-RU" sz="4500" kern="1200" dirty="0">
            <a:latin typeface="Calibri" panose="020F0502020204030204"/>
            <a:ea typeface="+mn-ea"/>
            <a:cs typeface="+mn-cs"/>
          </a:endParaRPr>
        </a:p>
      </dsp:txBody>
      <dsp:txXfrm>
        <a:off x="9347308" y="902207"/>
        <a:ext cx="1998101" cy="1080184"/>
      </dsp:txXfrm>
    </dsp:sp>
    <dsp:sp modelId="{55384FE1-E20B-4C86-B07A-6C548AA0E285}">
      <dsp:nvSpPr>
        <dsp:cNvPr id="0" name=""/>
        <dsp:cNvSpPr/>
      </dsp:nvSpPr>
      <dsp:spPr>
        <a:xfrm>
          <a:off x="5510230" y="4876433"/>
          <a:ext cx="860547" cy="860547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147FF7-0340-4CD5-B5CC-B3754648C0A9}">
      <dsp:nvSpPr>
        <dsp:cNvPr id="0" name=""/>
        <dsp:cNvSpPr/>
      </dsp:nvSpPr>
      <dsp:spPr>
        <a:xfrm rot="21360000">
          <a:off x="3358074" y="4507679"/>
          <a:ext cx="5164859" cy="3611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E96CA1-5580-4034-AFA1-CF343795FD8C}">
      <dsp:nvSpPr>
        <dsp:cNvPr id="0" name=""/>
        <dsp:cNvSpPr/>
      </dsp:nvSpPr>
      <dsp:spPr>
        <a:xfrm rot="21360000">
          <a:off x="3366711" y="3857032"/>
          <a:ext cx="2049615" cy="7078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latin typeface="Calibri" panose="020F0502020204030204"/>
              <a:ea typeface="+mn-ea"/>
              <a:cs typeface="+mn-cs"/>
            </a:rPr>
            <a:t>Сетевое администрирование и безопасность  </a:t>
          </a:r>
          <a:endParaRPr lang="ru-RU" sz="1100" kern="1200" dirty="0">
            <a:latin typeface="Calibri" panose="020F0502020204030204"/>
            <a:ea typeface="+mn-ea"/>
            <a:cs typeface="+mn-cs"/>
          </a:endParaRPr>
        </a:p>
      </dsp:txBody>
      <dsp:txXfrm>
        <a:off x="3401264" y="3891585"/>
        <a:ext cx="1980509" cy="638717"/>
      </dsp:txXfrm>
    </dsp:sp>
    <dsp:sp modelId="{9F047390-7B87-4CDA-B85F-13315134E56C}">
      <dsp:nvSpPr>
        <dsp:cNvPr id="0" name=""/>
        <dsp:cNvSpPr/>
      </dsp:nvSpPr>
      <dsp:spPr>
        <a:xfrm rot="21360000">
          <a:off x="3309342" y="3099750"/>
          <a:ext cx="2049615" cy="7078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latin typeface="Calibri" panose="020F0502020204030204"/>
              <a:ea typeface="+mn-ea"/>
              <a:cs typeface="+mn-cs"/>
            </a:rPr>
            <a:t>Предпринимательство</a:t>
          </a:r>
          <a:endParaRPr lang="ru-RU" sz="1100" kern="1200" dirty="0">
            <a:latin typeface="Calibri" panose="020F0502020204030204"/>
            <a:ea typeface="+mn-ea"/>
            <a:cs typeface="+mn-cs"/>
          </a:endParaRPr>
        </a:p>
      </dsp:txBody>
      <dsp:txXfrm>
        <a:off x="3343895" y="3134303"/>
        <a:ext cx="1980509" cy="638717"/>
      </dsp:txXfrm>
    </dsp:sp>
    <dsp:sp modelId="{02F889BD-52D1-4E14-8552-184F6829279C}">
      <dsp:nvSpPr>
        <dsp:cNvPr id="0" name=""/>
        <dsp:cNvSpPr/>
      </dsp:nvSpPr>
      <dsp:spPr>
        <a:xfrm rot="21360000">
          <a:off x="3251972" y="2342469"/>
          <a:ext cx="2049615" cy="7078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latin typeface="Calibri" panose="020F0502020204030204"/>
              <a:ea typeface="+mn-ea"/>
              <a:cs typeface="+mn-cs"/>
            </a:rPr>
            <a:t>Оператор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latin typeface="Calibri" panose="020F0502020204030204"/>
              <a:ea typeface="+mn-ea"/>
              <a:cs typeface="+mn-cs"/>
            </a:rPr>
            <a:t> «Умного дома» </a:t>
          </a:r>
          <a:endParaRPr lang="ru-RU" sz="1100" kern="1200" dirty="0">
            <a:latin typeface="Calibri" panose="020F0502020204030204"/>
            <a:ea typeface="+mn-ea"/>
            <a:cs typeface="+mn-cs"/>
          </a:endParaRPr>
        </a:p>
      </dsp:txBody>
      <dsp:txXfrm>
        <a:off x="3286525" y="2377022"/>
        <a:ext cx="1980509" cy="638717"/>
      </dsp:txXfrm>
    </dsp:sp>
    <dsp:sp modelId="{74234C08-86DD-419B-9763-BB0C17849486}">
      <dsp:nvSpPr>
        <dsp:cNvPr id="0" name=""/>
        <dsp:cNvSpPr/>
      </dsp:nvSpPr>
      <dsp:spPr>
        <a:xfrm rot="21360000">
          <a:off x="3194602" y="1585187"/>
          <a:ext cx="2049615" cy="7078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latin typeface="Calibri" panose="020F0502020204030204"/>
              <a:ea typeface="+mn-ea"/>
              <a:cs typeface="+mn-cs"/>
            </a:rPr>
            <a:t>Информационные кабельные сети </a:t>
          </a:r>
          <a:endParaRPr lang="ru-RU" sz="1100" kern="1200" dirty="0">
            <a:latin typeface="Calibri" panose="020F0502020204030204"/>
            <a:ea typeface="+mn-ea"/>
            <a:cs typeface="+mn-cs"/>
          </a:endParaRPr>
        </a:p>
      </dsp:txBody>
      <dsp:txXfrm>
        <a:off x="3229155" y="1619740"/>
        <a:ext cx="1980509" cy="638717"/>
      </dsp:txXfrm>
    </dsp:sp>
    <dsp:sp modelId="{047B00F4-1572-4A25-8D14-B2D84B1EDECA}">
      <dsp:nvSpPr>
        <dsp:cNvPr id="0" name=""/>
        <dsp:cNvSpPr/>
      </dsp:nvSpPr>
      <dsp:spPr>
        <a:xfrm rot="21360000">
          <a:off x="6191375" y="1954987"/>
          <a:ext cx="1924622" cy="24953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0" kern="1200" dirty="0" smtClean="0">
              <a:latin typeface="Calibri" panose="020F0502020204030204"/>
              <a:ea typeface="+mn-ea"/>
              <a:cs typeface="+mn-cs"/>
            </a:rPr>
            <a:t>Радиомеханик по обслуживанию  и ремонту радиотелевизионной аппаратур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0" kern="1200" dirty="0" smtClean="0">
              <a:latin typeface="Calibri" panose="020F0502020204030204"/>
              <a:ea typeface="+mn-ea"/>
              <a:cs typeface="+mn-cs"/>
            </a:rPr>
            <a:t>Радиомонтер приемных телевизионных антенн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0" kern="1200" dirty="0" smtClean="0">
              <a:latin typeface="Calibri" panose="020F0502020204030204"/>
              <a:ea typeface="+mn-ea"/>
              <a:cs typeface="+mn-cs"/>
            </a:rPr>
            <a:t>Радиомеханик по ремонту радиоэлектронного оборудования</a:t>
          </a:r>
          <a:endParaRPr lang="ru-RU" sz="1100" i="0" kern="1200" dirty="0">
            <a:latin typeface="Calibri" panose="020F0502020204030204"/>
            <a:ea typeface="+mn-ea"/>
            <a:cs typeface="+mn-cs"/>
          </a:endParaRPr>
        </a:p>
      </dsp:txBody>
      <dsp:txXfrm>
        <a:off x="6285327" y="2048939"/>
        <a:ext cx="1736718" cy="23074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E221D-9464-47D4-92EA-4FE3E235573F}">
      <dsp:nvSpPr>
        <dsp:cNvPr id="0" name=""/>
        <dsp:cNvSpPr/>
      </dsp:nvSpPr>
      <dsp:spPr>
        <a:xfrm rot="5400000">
          <a:off x="2821742" y="164945"/>
          <a:ext cx="1851100" cy="16104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Универсализация </a:t>
          </a:r>
          <a:endParaRPr lang="ru-RU" sz="1200" b="1" kern="1200" dirty="0"/>
        </a:p>
      </dsp:txBody>
      <dsp:txXfrm rot="-5400000">
        <a:off x="3193026" y="333087"/>
        <a:ext cx="1108531" cy="1274174"/>
      </dsp:txXfrm>
    </dsp:sp>
    <dsp:sp modelId="{11499565-92DF-473D-9B07-E71568A80C5E}">
      <dsp:nvSpPr>
        <dsp:cNvPr id="0" name=""/>
        <dsp:cNvSpPr/>
      </dsp:nvSpPr>
      <dsp:spPr>
        <a:xfrm>
          <a:off x="4601390" y="414844"/>
          <a:ext cx="2065828" cy="1110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Объединение сходных профессий, специальностей</a:t>
          </a:r>
          <a:endParaRPr lang="ru-RU" sz="1600" kern="1200" dirty="0"/>
        </a:p>
      </dsp:txBody>
      <dsp:txXfrm>
        <a:off x="4601390" y="414844"/>
        <a:ext cx="2065828" cy="1110660"/>
      </dsp:txXfrm>
    </dsp:sp>
    <dsp:sp modelId="{B5665B3D-3189-47A6-AD1A-4D9390287A28}">
      <dsp:nvSpPr>
        <dsp:cNvPr id="0" name=""/>
        <dsp:cNvSpPr/>
      </dsp:nvSpPr>
      <dsp:spPr>
        <a:xfrm rot="5400000">
          <a:off x="1082448" y="164945"/>
          <a:ext cx="1851100" cy="16104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1453732" y="333087"/>
        <a:ext cx="1108531" cy="1274174"/>
      </dsp:txXfrm>
    </dsp:sp>
    <dsp:sp modelId="{8BE077EB-BAFB-4B46-8800-9E6B223DBD5C}">
      <dsp:nvSpPr>
        <dsp:cNvPr id="0" name=""/>
        <dsp:cNvSpPr/>
      </dsp:nvSpPr>
      <dsp:spPr>
        <a:xfrm rot="5400000">
          <a:off x="1948763" y="1736160"/>
          <a:ext cx="1851100" cy="16104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Эффективность</a:t>
          </a:r>
          <a:endParaRPr lang="ru-RU" sz="1100" b="1" kern="1200" dirty="0"/>
        </a:p>
      </dsp:txBody>
      <dsp:txXfrm rot="-5400000">
        <a:off x="2320047" y="1904302"/>
        <a:ext cx="1108531" cy="1274174"/>
      </dsp:txXfrm>
    </dsp:sp>
    <dsp:sp modelId="{7D7FB583-6684-4F2C-B73B-2B4BCA398951}">
      <dsp:nvSpPr>
        <dsp:cNvPr id="0" name=""/>
        <dsp:cNvSpPr/>
      </dsp:nvSpPr>
      <dsp:spPr>
        <a:xfrm>
          <a:off x="3257" y="1986058"/>
          <a:ext cx="1999188" cy="1110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Сокращение сроков обучения</a:t>
          </a:r>
          <a:endParaRPr lang="ru-RU" sz="1600" kern="1200" dirty="0"/>
        </a:p>
      </dsp:txBody>
      <dsp:txXfrm>
        <a:off x="3257" y="1986058"/>
        <a:ext cx="1999188" cy="1110660"/>
      </dsp:txXfrm>
    </dsp:sp>
    <dsp:sp modelId="{DEDCB677-4CAC-479D-87D2-B408133C7158}">
      <dsp:nvSpPr>
        <dsp:cNvPr id="0" name=""/>
        <dsp:cNvSpPr/>
      </dsp:nvSpPr>
      <dsp:spPr>
        <a:xfrm rot="5400000">
          <a:off x="3688057" y="1736160"/>
          <a:ext cx="1851100" cy="16104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4059341" y="1904302"/>
        <a:ext cx="1108531" cy="1274174"/>
      </dsp:txXfrm>
    </dsp:sp>
    <dsp:sp modelId="{9D89D727-E860-438C-899F-DD81F70C1C71}">
      <dsp:nvSpPr>
        <dsp:cNvPr id="0" name=""/>
        <dsp:cNvSpPr/>
      </dsp:nvSpPr>
      <dsp:spPr>
        <a:xfrm rot="5400000">
          <a:off x="2821742" y="3538293"/>
          <a:ext cx="1851100" cy="16104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Актуализация</a:t>
          </a:r>
          <a:endParaRPr lang="ru-RU" sz="1100" b="1" kern="1200" dirty="0"/>
        </a:p>
      </dsp:txBody>
      <dsp:txXfrm rot="-5400000">
        <a:off x="3193026" y="3706435"/>
        <a:ext cx="1108531" cy="1274174"/>
      </dsp:txXfrm>
    </dsp:sp>
    <dsp:sp modelId="{D6ABC17E-87FB-4251-9ED3-6F2DC08BE96D}">
      <dsp:nvSpPr>
        <dsp:cNvPr id="0" name=""/>
        <dsp:cNvSpPr/>
      </dsp:nvSpPr>
      <dsp:spPr>
        <a:xfrm>
          <a:off x="4601390" y="3187052"/>
          <a:ext cx="2065828" cy="2312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Исключение устаревших квалификаций, перевод в </a:t>
          </a:r>
          <a:r>
            <a:rPr lang="ru-RU" sz="1600" kern="1200" dirty="0" err="1" smtClean="0"/>
            <a:t>профподготовку</a:t>
          </a:r>
          <a:r>
            <a:rPr lang="ru-RU" sz="1600" kern="1200" dirty="0" smtClean="0"/>
            <a:t>  ряда профессий  </a:t>
          </a:r>
          <a:endParaRPr lang="ru-RU" sz="1600" kern="1200" dirty="0"/>
        </a:p>
      </dsp:txBody>
      <dsp:txXfrm>
        <a:off x="4601390" y="3187052"/>
        <a:ext cx="2065828" cy="2312938"/>
      </dsp:txXfrm>
    </dsp:sp>
    <dsp:sp modelId="{32346200-D13D-4F65-ADB8-04E551EF36BA}">
      <dsp:nvSpPr>
        <dsp:cNvPr id="0" name=""/>
        <dsp:cNvSpPr/>
      </dsp:nvSpPr>
      <dsp:spPr>
        <a:xfrm rot="5400000">
          <a:off x="1082448" y="3538293"/>
          <a:ext cx="1851100" cy="16104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1453732" y="3706435"/>
        <a:ext cx="1108531" cy="12741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78C0A-DABC-48E1-9F42-8C6C3C9A9822}">
      <dsp:nvSpPr>
        <dsp:cNvPr id="0" name=""/>
        <dsp:cNvSpPr/>
      </dsp:nvSpPr>
      <dsp:spPr>
        <a:xfrm>
          <a:off x="66599" y="0"/>
          <a:ext cx="3149136" cy="65527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Проект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Московского  правительства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«Колледж будущего»</a:t>
          </a:r>
          <a:endParaRPr lang="ru-RU" sz="1800" kern="1200" dirty="0"/>
        </a:p>
      </dsp:txBody>
      <dsp:txXfrm>
        <a:off x="66599" y="2621091"/>
        <a:ext cx="3149136" cy="2621091"/>
      </dsp:txXfrm>
    </dsp:sp>
    <dsp:sp modelId="{AB7D9CE3-FA12-4F44-973D-441B4A95688D}">
      <dsp:nvSpPr>
        <dsp:cNvPr id="0" name=""/>
        <dsp:cNvSpPr/>
      </dsp:nvSpPr>
      <dsp:spPr>
        <a:xfrm>
          <a:off x="-407015" y="398586"/>
          <a:ext cx="3976321" cy="295492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BE4982-BB84-4BA4-A7FF-012D98153D96}">
      <dsp:nvSpPr>
        <dsp:cNvPr id="0" name=""/>
        <dsp:cNvSpPr/>
      </dsp:nvSpPr>
      <dsp:spPr>
        <a:xfrm>
          <a:off x="4141438" y="32801"/>
          <a:ext cx="3149136" cy="65527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Презентационная компетенция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«Лазерные технологии»</a:t>
          </a:r>
        </a:p>
      </dsp:txBody>
      <dsp:txXfrm>
        <a:off x="4141438" y="2653892"/>
        <a:ext cx="3149136" cy="2621091"/>
      </dsp:txXfrm>
    </dsp:sp>
    <dsp:sp modelId="{3EE74B19-8388-46FA-B3DA-3B9B6696234D}">
      <dsp:nvSpPr>
        <dsp:cNvPr id="0" name=""/>
        <dsp:cNvSpPr/>
      </dsp:nvSpPr>
      <dsp:spPr>
        <a:xfrm>
          <a:off x="3663780" y="301882"/>
          <a:ext cx="4104451" cy="309959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FB4B9-1BEF-4D82-A040-4829774DBF9D}">
      <dsp:nvSpPr>
        <dsp:cNvPr id="0" name=""/>
        <dsp:cNvSpPr/>
      </dsp:nvSpPr>
      <dsp:spPr>
        <a:xfrm>
          <a:off x="8081419" y="0"/>
          <a:ext cx="3149136" cy="65527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 smtClean="0"/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Технолог лазерной обработки материалов</a:t>
          </a:r>
          <a:endParaRPr lang="ru-RU" sz="1800" b="1" kern="1200" dirty="0" smtClean="0"/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(новый ФГОС </a:t>
          </a:r>
          <a:r>
            <a:rPr lang="ru-RU" sz="1800" b="1" kern="1200" dirty="0" smtClean="0"/>
            <a:t>СПО и </a:t>
          </a:r>
          <a:r>
            <a:rPr lang="ru-RU" sz="1800" b="1" kern="1200" dirty="0" smtClean="0"/>
            <a:t>новая квалификация)</a:t>
          </a:r>
          <a:endParaRPr lang="ru-RU" sz="1800" b="1" kern="1200" dirty="0"/>
        </a:p>
      </dsp:txBody>
      <dsp:txXfrm>
        <a:off x="8081419" y="2621091"/>
        <a:ext cx="3149136" cy="2621091"/>
      </dsp:txXfrm>
    </dsp:sp>
    <dsp:sp modelId="{38ECA918-1596-4436-B9DA-BE69C8B42BDE}">
      <dsp:nvSpPr>
        <dsp:cNvPr id="0" name=""/>
        <dsp:cNvSpPr/>
      </dsp:nvSpPr>
      <dsp:spPr>
        <a:xfrm>
          <a:off x="7862706" y="297496"/>
          <a:ext cx="3586562" cy="306275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627FC8-4761-4D55-B67A-D09663E6BBDE}">
      <dsp:nvSpPr>
        <dsp:cNvPr id="0" name=""/>
        <dsp:cNvSpPr/>
      </dsp:nvSpPr>
      <dsp:spPr>
        <a:xfrm>
          <a:off x="758725" y="5237828"/>
          <a:ext cx="9571703" cy="98290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311C3-4D68-4055-A6E7-D77BD8F0F7E0}">
      <dsp:nvSpPr>
        <dsp:cNvPr id="0" name=""/>
        <dsp:cNvSpPr/>
      </dsp:nvSpPr>
      <dsp:spPr>
        <a:xfrm rot="16200000">
          <a:off x="1332433" y="-1332433"/>
          <a:ext cx="3059906" cy="5724772"/>
        </a:xfrm>
        <a:prstGeom prst="round1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alpha val="9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alpha val="9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Совместно с СПК определить устаревшие квалификации</a:t>
          </a:r>
          <a:endParaRPr lang="ru-RU" sz="2700" kern="1200" dirty="0"/>
        </a:p>
      </dsp:txBody>
      <dsp:txXfrm rot="5400000">
        <a:off x="0" y="0"/>
        <a:ext cx="5724772" cy="2294929"/>
      </dsp:txXfrm>
    </dsp:sp>
    <dsp:sp modelId="{ACB3AFD3-70C1-438A-90D1-DCB90F6613D8}">
      <dsp:nvSpPr>
        <dsp:cNvPr id="0" name=""/>
        <dsp:cNvSpPr/>
      </dsp:nvSpPr>
      <dsp:spPr>
        <a:xfrm>
          <a:off x="5724772" y="0"/>
          <a:ext cx="5724772" cy="3059906"/>
        </a:xfrm>
        <a:prstGeom prst="round1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15000"/>
                <a:satMod val="180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3333"/>
                <a:shade val="45000"/>
                <a:satMod val="170000"/>
              </a:schemeClr>
            </a:gs>
            <a:gs pos="70000">
              <a:schemeClr val="accent2">
                <a:alpha val="90000"/>
                <a:hueOff val="0"/>
                <a:satOff val="0"/>
                <a:lumOff val="0"/>
                <a:alphaOff val="-13333"/>
                <a:tint val="99000"/>
                <a:shade val="65000"/>
                <a:satMod val="1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alpha val="90000"/>
              <a:hueOff val="0"/>
              <a:satOff val="0"/>
              <a:lumOff val="0"/>
              <a:alphaOff val="-13333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Определить профессии и специальности, сходные по содержанию, объединить их в универсальные ФГОС СПО</a:t>
          </a:r>
          <a:endParaRPr lang="ru-RU" sz="2700" kern="1200" dirty="0"/>
        </a:p>
      </dsp:txBody>
      <dsp:txXfrm>
        <a:off x="5724772" y="0"/>
        <a:ext cx="5724772" cy="2294929"/>
      </dsp:txXfrm>
    </dsp:sp>
    <dsp:sp modelId="{46D4E14C-2FFF-4077-932C-A5FB3FAE35F4}">
      <dsp:nvSpPr>
        <dsp:cNvPr id="0" name=""/>
        <dsp:cNvSpPr/>
      </dsp:nvSpPr>
      <dsp:spPr>
        <a:xfrm rot="10800000">
          <a:off x="0" y="3059906"/>
          <a:ext cx="5724772" cy="3059906"/>
        </a:xfrm>
        <a:prstGeom prst="round1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15000"/>
                <a:satMod val="180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6667"/>
                <a:shade val="45000"/>
                <a:satMod val="170000"/>
              </a:schemeClr>
            </a:gs>
            <a:gs pos="70000">
              <a:schemeClr val="accent2">
                <a:alpha val="90000"/>
                <a:hueOff val="0"/>
                <a:satOff val="0"/>
                <a:lumOff val="0"/>
                <a:alphaOff val="-26667"/>
                <a:tint val="99000"/>
                <a:shade val="65000"/>
                <a:satMod val="1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alpha val="90000"/>
              <a:hueOff val="0"/>
              <a:satOff val="0"/>
              <a:lumOff val="0"/>
              <a:alphaOff val="-26667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При необходимости, сформировать новые профессии и специальности с учетом появления новых квалификаций на рынке труда </a:t>
          </a:r>
          <a:endParaRPr lang="ru-RU" sz="2700" kern="1200" dirty="0" smtClean="0"/>
        </a:p>
      </dsp:txBody>
      <dsp:txXfrm rot="10800000">
        <a:off x="0" y="3824882"/>
        <a:ext cx="5724772" cy="2294929"/>
      </dsp:txXfrm>
    </dsp:sp>
    <dsp:sp modelId="{2FCBB4B4-0F67-4221-A011-F2C681D42C7B}">
      <dsp:nvSpPr>
        <dsp:cNvPr id="0" name=""/>
        <dsp:cNvSpPr/>
      </dsp:nvSpPr>
      <dsp:spPr>
        <a:xfrm rot="5400000">
          <a:off x="7057205" y="1691763"/>
          <a:ext cx="3059906" cy="5724772"/>
        </a:xfrm>
        <a:prstGeom prst="round1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15000"/>
                <a:satMod val="180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hade val="45000"/>
                <a:satMod val="170000"/>
              </a:schemeClr>
            </a:gs>
            <a:gs pos="70000">
              <a:schemeClr val="accent2">
                <a:alpha val="90000"/>
                <a:hueOff val="0"/>
                <a:satOff val="0"/>
                <a:lumOff val="0"/>
                <a:alphaOff val="-40000"/>
                <a:tint val="99000"/>
                <a:shade val="65000"/>
                <a:satMod val="1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alpha val="90000"/>
              <a:hueOff val="0"/>
              <a:satOff val="0"/>
              <a:lumOff val="0"/>
              <a:alphaOff val="-4000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Начать разработку ФГОС СПО по новым профессиям и специальностям</a:t>
          </a:r>
          <a:endParaRPr lang="ru-RU" sz="2700" kern="1200" dirty="0" smtClean="0"/>
        </a:p>
      </dsp:txBody>
      <dsp:txXfrm rot="-5400000">
        <a:off x="5724773" y="3789172"/>
        <a:ext cx="5724772" cy="2294929"/>
      </dsp:txXfrm>
    </dsp:sp>
    <dsp:sp modelId="{C3EA8479-AAF6-4179-9EDE-EFB0F3A83ABD}">
      <dsp:nvSpPr>
        <dsp:cNvPr id="0" name=""/>
        <dsp:cNvSpPr/>
      </dsp:nvSpPr>
      <dsp:spPr>
        <a:xfrm>
          <a:off x="2880310" y="2294929"/>
          <a:ext cx="5688923" cy="1529953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tint val="4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Актуальные задачи ФУМО </a:t>
          </a:r>
          <a:r>
            <a:rPr lang="ru-RU" sz="2700" b="1" kern="1200" dirty="0" smtClean="0"/>
            <a:t>СПО 11.00.00 по модернизации перечня</a:t>
          </a:r>
          <a:endParaRPr lang="ru-RU" sz="2700" b="1" kern="1200" dirty="0"/>
        </a:p>
      </dsp:txBody>
      <dsp:txXfrm>
        <a:off x="2954996" y="2369615"/>
        <a:ext cx="5539551" cy="1380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218F0CB-DC11-4DF5-A9C8-67A8D09DFC0A}" type="datetime1">
              <a:rPr lang="ru-RU" smtClean="0"/>
              <a:t>18.10.2018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782D6F01-D2CB-4594-AB70-C810057C2FC2}" type="datetime1">
              <a:rPr lang="ru-RU" noProof="0" smtClean="0"/>
              <a:t>18.10.2018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ФУМО СПО 11.00.00 Электроника, радиотехника и системы связи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076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ФУМО СПО 11.00.00 Электроника, радиотехника и системы связи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263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ФУМО СПО 11.00.00 Электроника, радиотехника и системы связи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638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ФУМО СПО 11.00.00 Электроника, радиотехника и системы связи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29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1367" y="1964267"/>
            <a:ext cx="7195852" cy="2421464"/>
          </a:xfrm>
        </p:spPr>
        <p:txBody>
          <a:bodyPr anchor="b">
            <a:normAutofit/>
          </a:bodyPr>
          <a:lstStyle>
            <a:lvl1pPr algn="r">
              <a:defRPr sz="4799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1367" y="4385733"/>
            <a:ext cx="7195852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799" cap="all"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0232" y="5870576"/>
            <a:ext cx="1599783" cy="377825"/>
          </a:xfrm>
        </p:spPr>
        <p:txBody>
          <a:bodyPr/>
          <a:lstStyle/>
          <a:p>
            <a:pPr rtl="0"/>
            <a:fld id="{3D9E90BA-DA28-4CA1-8171-38A1EEEA45D6}" type="datetime1">
              <a:rPr lang="ru-RU" noProof="0" smtClean="0"/>
              <a:t>18.10.2018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1367" y="5870576"/>
            <a:ext cx="4892684" cy="377825"/>
          </a:xfrm>
        </p:spPr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6196" y="5870576"/>
            <a:ext cx="551023" cy="377825"/>
          </a:xfrm>
        </p:spPr>
        <p:txBody>
          <a:bodyPr/>
          <a:lstStyle/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167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4732865"/>
            <a:ext cx="10128789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243" y="932112"/>
            <a:ext cx="8757546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2" y="5299603"/>
            <a:ext cx="10128789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14772B0-2372-4166-9777-BD896037980D}" type="datetime1">
              <a:rPr lang="ru-RU" noProof="0" smtClean="0"/>
              <a:t>18.10.2018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1208494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3" y="609602"/>
            <a:ext cx="10128789" cy="3124199"/>
          </a:xfrm>
        </p:spPr>
        <p:txBody>
          <a:bodyPr anchor="ctr">
            <a:normAutofit/>
          </a:bodyPr>
          <a:lstStyle>
            <a:lvl1pPr algn="l">
              <a:defRPr sz="31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1" y="4343400"/>
            <a:ext cx="1012879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14772B0-2372-4166-9777-BD896037980D}" type="datetime1">
              <a:rPr lang="ru-RU" noProof="0" smtClean="0"/>
              <a:t>18.10.2018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5002717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5201" y="274320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148" y="823337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009" y="609602"/>
            <a:ext cx="9547912" cy="2743199"/>
          </a:xfrm>
        </p:spPr>
        <p:txBody>
          <a:bodyPr anchor="ctr">
            <a:normAutofit/>
          </a:bodyPr>
          <a:lstStyle>
            <a:lvl1pPr algn="l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589" y="3352800"/>
            <a:ext cx="933675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287" y="4343400"/>
            <a:ext cx="1014972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14772B0-2372-4166-9777-BD896037980D}" type="datetime1">
              <a:rPr lang="ru-RU" noProof="0" smtClean="0"/>
              <a:t>18.10.2018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2706049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4" y="3308581"/>
            <a:ext cx="10128787" cy="1468800"/>
          </a:xfrm>
        </p:spPr>
        <p:txBody>
          <a:bodyPr anchor="b">
            <a:normAutofit/>
          </a:bodyPr>
          <a:lstStyle>
            <a:lvl1pPr algn="l">
              <a:defRPr sz="31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2" y="4777381"/>
            <a:ext cx="1012878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14772B0-2372-4166-9777-BD896037980D}" type="datetime1">
              <a:rPr lang="ru-RU" noProof="0" smtClean="0"/>
              <a:t>18.10.2018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0435188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5201" y="274320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148" y="823337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009" y="609602"/>
            <a:ext cx="9547912" cy="2743199"/>
          </a:xfrm>
        </p:spPr>
        <p:txBody>
          <a:bodyPr anchor="ctr">
            <a:normAutofit/>
          </a:bodyPr>
          <a:lstStyle>
            <a:lvl1pPr algn="l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621" y="3886200"/>
            <a:ext cx="1013279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0" y="4775200"/>
            <a:ext cx="1013279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14772B0-2372-4166-9777-BD896037980D}" type="datetime1">
              <a:rPr lang="ru-RU" noProof="0" smtClean="0"/>
              <a:t>18.10.2018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8133607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3" y="609602"/>
            <a:ext cx="1012878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622" y="3505200"/>
            <a:ext cx="1012879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799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1" y="4343400"/>
            <a:ext cx="1012879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14772B0-2372-4166-9777-BD896037980D}" type="datetime1">
              <a:rPr lang="ru-RU" noProof="0" smtClean="0"/>
              <a:t>18.10.2018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6177124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84CFD60-9997-46CE-957D-DC6D96778E0C}" type="datetime1">
              <a:rPr lang="ru-RU" noProof="0" smtClean="0"/>
              <a:t>18.10.2018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623" y="609601"/>
            <a:ext cx="10128787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92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6420" y="609600"/>
            <a:ext cx="2157990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622" y="609600"/>
            <a:ext cx="783007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84A9DBB-6258-43DE-B4C6-365B45A7A5E1}" type="datetime1">
              <a:rPr lang="ru-RU" noProof="0" smtClean="0"/>
              <a:t>18.10.2018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8477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1"/>
            <a:ext cx="12188825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1"/>
            <a:ext cx="12188825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88825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799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88825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799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612" y="2292095"/>
            <a:ext cx="5732557" cy="2219691"/>
          </a:xfrm>
        </p:spPr>
        <p:txBody>
          <a:bodyPr rtlCol="0" anchor="ctr">
            <a:normAutofit/>
          </a:bodyPr>
          <a:lstStyle>
            <a:lvl1pPr algn="l" rtl="0">
              <a:defRPr sz="4399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612" y="4511785"/>
            <a:ext cx="5732557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799"/>
            </a:lvl1pPr>
            <a:lvl2pPr marL="457063" indent="0" algn="ctr" rtl="0">
              <a:buNone/>
              <a:defRPr sz="1999"/>
            </a:lvl2pPr>
            <a:lvl3pPr marL="914126" indent="0" algn="ctr" rtl="0">
              <a:buNone/>
              <a:defRPr sz="1799"/>
            </a:lvl3pPr>
            <a:lvl4pPr marL="1371189" indent="0" algn="ctr" rtl="0">
              <a:buNone/>
              <a:defRPr sz="1600"/>
            </a:lvl4pPr>
            <a:lvl5pPr marL="1828251" indent="0" algn="ctr" rtl="0">
              <a:buNone/>
              <a:defRPr sz="1600"/>
            </a:lvl5pPr>
            <a:lvl6pPr marL="2285314" indent="0" algn="ctr" rtl="0">
              <a:buNone/>
              <a:defRPr sz="1600"/>
            </a:lvl6pPr>
            <a:lvl7pPr marL="2742377" indent="0" algn="ctr" rtl="0">
              <a:buNone/>
              <a:defRPr sz="1600"/>
            </a:lvl7pPr>
            <a:lvl8pPr marL="3199440" indent="0" algn="ctr" rtl="0">
              <a:buNone/>
              <a:defRPr sz="1600"/>
            </a:lvl8pPr>
            <a:lvl9pPr marL="3656503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535" y="0"/>
            <a:ext cx="1747069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79246" y="1310656"/>
            <a:ext cx="5209580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1185" y="0"/>
            <a:ext cx="1295063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 smtClean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 smtClean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50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626127-DBDD-4024-993E-5ADAAE9B6C6C}" type="datetime1">
              <a:rPr lang="ru-RU" noProof="0" smtClean="0"/>
              <a:t>18.10.2018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7100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3308581"/>
            <a:ext cx="10128789" cy="1468800"/>
          </a:xfrm>
        </p:spPr>
        <p:txBody>
          <a:bodyPr anchor="b"/>
          <a:lstStyle>
            <a:lvl1pPr algn="l">
              <a:defRPr sz="3999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0" y="4777381"/>
            <a:ext cx="101287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9" cap="all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389409-1A21-4D3F-BFCE-C365BE3618F2}" type="datetime1">
              <a:rPr lang="ru-RU" noProof="0" smtClean="0"/>
              <a:t>18.10.2018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4097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623" y="2142067"/>
            <a:ext cx="4994033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0379" y="2142068"/>
            <a:ext cx="4994031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45DDC24-1705-4D9C-AB6C-EFCF657D47AB}" type="datetime1">
              <a:rPr lang="ru-RU" noProof="0" smtClean="0"/>
              <a:t>18.10.2018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0041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416" y="2218267"/>
            <a:ext cx="4707828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623" y="2870201"/>
            <a:ext cx="4995622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4416" y="2226734"/>
            <a:ext cx="4721583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1967" y="2870201"/>
            <a:ext cx="499403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F233344-DD30-44C8-9EBC-232A53DDD2D4}" type="datetime1">
              <a:rPr lang="ru-RU" noProof="0" smtClean="0"/>
              <a:t>18.10.2018</a:t>
            </a:fld>
            <a:endParaRPr lang="ru-R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9815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B8E6A24-0C4D-42B3-8658-282CEB475511}" type="datetime1">
              <a:rPr lang="ru-RU" noProof="0" smtClean="0"/>
              <a:t>18.10.2018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1222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A26397-4DC5-4B81-991D-0EBEE0F2B5DF}" type="datetime1">
              <a:rPr lang="ru-RU" noProof="0" smtClean="0"/>
              <a:t>18.10.2018</a:t>
            </a:fld>
            <a:endParaRPr lang="ru-RU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9361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2074333"/>
            <a:ext cx="3679926" cy="1371600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991" y="609601"/>
            <a:ext cx="6167419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2" y="3445933"/>
            <a:ext cx="3679926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457308E-B558-4075-A919-D3176795F3DE}" type="datetime1">
              <a:rPr lang="ru-RU" noProof="0" smtClean="0"/>
              <a:t>18.10.2018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2721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10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1600200"/>
            <a:ext cx="6163048" cy="1371600"/>
          </a:xfrm>
        </p:spPr>
        <p:txBody>
          <a:bodyPr anchor="b">
            <a:normAutofit/>
          </a:bodyPr>
          <a:lstStyle>
            <a:lvl1pPr algn="l">
              <a:defRPr sz="2799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4290" y="914400"/>
            <a:ext cx="328012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2" y="2971800"/>
            <a:ext cx="6163048" cy="1828800"/>
          </a:xfrm>
        </p:spPr>
        <p:txBody>
          <a:bodyPr anchor="t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CF08D9-1DDF-49B7-B883-F83DF7006018}" type="datetime1">
              <a:rPr lang="ru-RU" noProof="0" smtClean="0"/>
              <a:t>18.10.2018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3434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623" y="609601"/>
            <a:ext cx="10128787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3" y="2142068"/>
            <a:ext cx="10128787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7423" y="5870576"/>
            <a:ext cx="159978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B14772B0-2372-4166-9777-BD896037980D}" type="datetime1">
              <a:rPr lang="ru-RU" noProof="0" smtClean="0"/>
              <a:t>18.10.2018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622" y="5870576"/>
            <a:ext cx="782562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3387" y="5870576"/>
            <a:ext cx="55102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3396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063" rtl="0" eaLnBrk="1" latinLnBrk="0" hangingPunct="1">
        <a:spcBef>
          <a:spcPct val="0"/>
        </a:spcBef>
        <a:buNone/>
        <a:defRPr sz="3599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799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  <p15:guide id="3" pos="10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umo-spo.ru/?p=fumo_spo&amp;show=6" TargetMode="External"/><Relationship Id="rId2" Type="http://schemas.openxmlformats.org/officeDocument/2006/relationships/hyperlink" Target="https://spksvyaz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hyperlink" Target="http://ks54.mskobr.ru/umo/novosti_fumo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mikv@list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36796" y="2919796"/>
            <a:ext cx="6500372" cy="1170769"/>
          </a:xfrm>
        </p:spPr>
        <p:txBody>
          <a:bodyPr rtlCol="0" anchor="ctr">
            <a:noAutofit/>
          </a:bodyPr>
          <a:lstStyle/>
          <a:p>
            <a:r>
              <a:rPr lang="ru-RU" sz="2400" b="1" dirty="0" smtClean="0"/>
              <a:t>Оптимизация </a:t>
            </a:r>
            <a:r>
              <a:rPr lang="ru-RU" sz="2400" b="1" dirty="0"/>
              <a:t>перечня профессий и специальностей: подходы и </a:t>
            </a:r>
            <a:r>
              <a:rPr lang="ru-RU" sz="2400" b="1" dirty="0" smtClean="0"/>
              <a:t>варианты</a:t>
            </a:r>
            <a:endParaRPr lang="ru-RU" sz="2400" b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210863" y="4365104"/>
            <a:ext cx="5626305" cy="1080120"/>
          </a:xfrm>
        </p:spPr>
        <p:txBody>
          <a:bodyPr rtlCol="0">
            <a:normAutofit fontScale="85000" lnSpcReduction="20000"/>
          </a:bodyPr>
          <a:lstStyle/>
          <a:p>
            <a:pPr algn="r" rtl="0"/>
            <a:r>
              <a:rPr lang="ru-RU" sz="1400" b="1" i="1" dirty="0" smtClean="0"/>
              <a:t>Руководитель методического отдела</a:t>
            </a:r>
          </a:p>
          <a:p>
            <a:pPr algn="r" rtl="0"/>
            <a:r>
              <a:rPr lang="ru-RU" sz="1400" b="1" i="1" dirty="0" smtClean="0"/>
              <a:t>ГБПОУ Колледжа связи № 54 им. П.М.Вострухина, </a:t>
            </a:r>
          </a:p>
          <a:p>
            <a:pPr algn="r" rtl="0"/>
            <a:r>
              <a:rPr lang="ru-RU" sz="1400" b="1" i="1" dirty="0" smtClean="0"/>
              <a:t>секретарь ФУМО СПО 11.00.00 Электроника, радиотехника и системы связи</a:t>
            </a:r>
          </a:p>
          <a:p>
            <a:pPr algn="r" rtl="0"/>
            <a:r>
              <a:rPr lang="ru-RU" sz="1400" b="1" i="1" dirty="0" smtClean="0"/>
              <a:t>Микерова В.Н.</a:t>
            </a:r>
            <a:endParaRPr lang="ru-RU" sz="1400" b="1" i="1" dirty="0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" r="31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372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981" y="178400"/>
            <a:ext cx="10512862" cy="656778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/>
              <a:t>ПРЕДЛОЖЕНИЯ И ЗАМЕЧАНИЯ ПО ПРОЕКТУ ПЕРЕЧНЯ ПРОФЕССИЙ СРЕДНЕГО ПРОФЕССИОНАЛЬНОГО ОБРАЗОВАНИЯ </a:t>
            </a:r>
            <a:br>
              <a:rPr lang="ru-RU" sz="1400" b="1" dirty="0"/>
            </a:br>
            <a:r>
              <a:rPr lang="ru-RU" sz="1400" b="1" dirty="0"/>
              <a:t>УГС 11.00.00 Электроника, радиотехника и системы </a:t>
            </a:r>
            <a:r>
              <a:rPr lang="ru-RU" sz="1400" b="1" dirty="0" smtClean="0"/>
              <a:t>связи (по состоянию на 11.10.2018)</a:t>
            </a:r>
            <a:endParaRPr lang="ru-RU" sz="14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066283"/>
              </p:ext>
            </p:extLst>
          </p:nvPr>
        </p:nvGraphicFramePr>
        <p:xfrm>
          <a:off x="261763" y="903576"/>
          <a:ext cx="5616624" cy="4624542"/>
        </p:xfrm>
        <a:graphic>
          <a:graphicData uri="http://schemas.openxmlformats.org/drawingml/2006/table">
            <a:tbl>
              <a:tblPr firstRow="1" bandRow="1"/>
              <a:tblGrid>
                <a:gridCol w="1296145"/>
                <a:gridCol w="2016224"/>
                <a:gridCol w="1008112"/>
                <a:gridCol w="1296143"/>
              </a:tblGrid>
              <a:tr h="45127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Коды и наименования профессий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Квалификация(и) квалифицированного рабочего и служащего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Действия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Примечания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154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11.01.01 Монтажник радиоэлектронной аппаратуры и приборов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Контролер радиоэлектронной аппаратуры и приборов</a:t>
                      </a:r>
                      <a:b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Монтажник радиоэлектронной аппаратуры и приборов</a:t>
                      </a:r>
                      <a:b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Регулировщик радиоэлектронной аппаратуры и приборов</a:t>
                      </a:r>
                      <a:b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Слесарь-сборщик радиоэлектронной аппаратуры и приборов</a:t>
                      </a:r>
                      <a:b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Слесарь-механик по радиоэлектронной аппаратуре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Оставить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571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11.01.02 Радиомеханик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Радиомеханик по обслуживанию и ремонту радиотелевизионной аппаратуры</a:t>
                      </a:r>
                      <a:b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Радиомонтер приемных телевизионных антенн</a:t>
                      </a:r>
                      <a:b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Радиомеханик по ремонту радиоэлектронного оборудования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Оставить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Уменьшить </a:t>
                      </a:r>
                      <a:r>
                        <a:rPr lang="ru-RU" sz="9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рок обучения  </a:t>
                      </a:r>
                      <a:r>
                        <a:rPr lang="ru-RU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мес.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265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 03 Радиооператор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Радиооператор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Оставить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063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Уменьшить 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рок обучения   до 6 мес.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9988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11.01.04 Монтажник оборудования радио- и телефонной связи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Монтажник оборудования связи</a:t>
                      </a:r>
                      <a:b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Радиомонтер приемных телевизионных антенн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Оставить, изменив название и срок обучения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 6 мес.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i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Название: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i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Инсталлятор оборудования связи</a:t>
                      </a:r>
                      <a:endParaRPr lang="ru-RU" sz="9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9988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11.01.05 Монтажник связи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Монтажник связи - антенщик</a:t>
                      </a:r>
                      <a:b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Монтажник связи - кабельщик</a:t>
                      </a:r>
                      <a:b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Монтажник связи - линейщик</a:t>
                      </a:r>
                      <a:b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Монтажник связи - спайщик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Перевести</a:t>
                      </a:r>
                      <a:r>
                        <a:rPr lang="ru-RU" sz="9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профессиональное обучение</a:t>
                      </a: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1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Уменьшить срок обучения   до 3 мес.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546869"/>
              </p:ext>
            </p:extLst>
          </p:nvPr>
        </p:nvGraphicFramePr>
        <p:xfrm>
          <a:off x="6022404" y="903576"/>
          <a:ext cx="5963826" cy="5110608"/>
        </p:xfrm>
        <a:graphic>
          <a:graphicData uri="http://schemas.openxmlformats.org/drawingml/2006/table">
            <a:tbl>
              <a:tblPr firstRow="1" bandRow="1"/>
              <a:tblGrid>
                <a:gridCol w="1484309"/>
                <a:gridCol w="2199422"/>
                <a:gridCol w="1218286"/>
                <a:gridCol w="1061809"/>
              </a:tblGrid>
              <a:tr h="73220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11.01.07 Электромонтер по ремонту линейно-кабельных сооружений телефонной связи и проводного вещания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Кабельщик-спайщик</a:t>
                      </a:r>
                      <a:b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Электромонтер линейных сооружений телефонной связи и радиофикации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Перевести в профессиональное обучение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063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063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Уменьшить срок обучения до 3 мес.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069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11.01.08 Оператор связи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Оператор связи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Оставить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Уменьшить срок обучения   до 6 мес.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5377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11.01.09 Оператор микроэлектронного производства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(никто не обучается!!!)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Оператор вакуумно-напылительных процессов</a:t>
                      </a:r>
                      <a:b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Оператор диффузионных процессов</a:t>
                      </a:r>
                      <a:b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Оператор по наращиванию эпитаксиальных слоев</a:t>
                      </a:r>
                      <a:b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Оператор прецизионной фотолитографии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Можно удалить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только после консультаций с работодателями!!!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Возможно объединение с 11.01.10 Оператор оборудования элионных процессов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9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данной профессии идет в вузах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88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11.01.10 Оператор оборудования элионных процессов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Оператор плазмохимических процессов</a:t>
                      </a:r>
                      <a:b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Оператор элионных процессов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Возможно объединение с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11.01.09 Оператор микроэлектронного производства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данной профессии идет в вузах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82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11.01.11 Наладчик технологического оборудования (электронная техника)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Наладчик-монтажник испытательного оборудования</a:t>
                      </a:r>
                      <a:b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Наладчик технологического оборудования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Перевести в профессиональное обучение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i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20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11.01.12 Сборщик изделий электронной техники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Контролер деталей и приборов</a:t>
                      </a:r>
                      <a:b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Оператор микросварки</a:t>
                      </a:r>
                      <a:b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Сборщик изделий электронной техники</a:t>
                      </a:r>
                      <a:b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Сборщик микросхем</a:t>
                      </a:r>
                      <a:b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Сборщик полупроводниковых приборов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Удалить из перечня, объединив с 11.01.01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45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11.01.13 Сборщик приборов вакуумной электроники (15 человек!!!)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Монтажник электровакуумных приборов</a:t>
                      </a:r>
                      <a:b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Сборщик-монтажник в производстве цветных кинескопов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Перевести в профессиональное обучение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031662"/>
              </p:ext>
            </p:extLst>
          </p:nvPr>
        </p:nvGraphicFramePr>
        <p:xfrm>
          <a:off x="261764" y="5516849"/>
          <a:ext cx="5616623" cy="1023223"/>
        </p:xfrm>
        <a:graphic>
          <a:graphicData uri="http://schemas.openxmlformats.org/drawingml/2006/table">
            <a:tbl>
              <a:tblPr firstRow="1" bandRow="1"/>
              <a:tblGrid>
                <a:gridCol w="1296145"/>
                <a:gridCol w="2016224"/>
                <a:gridCol w="1008112"/>
                <a:gridCol w="1296142"/>
              </a:tblGrid>
              <a:tr h="87758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11.01.06 Электромонтер оборудования электросвязи и проводного вещания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Электромонтер станционного оборудования радиофикации</a:t>
                      </a:r>
                      <a:br>
                        <a:rPr lang="ru-RU" sz="900" b="1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b="1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Электромонтер станционного оборудования телеграфной связи</a:t>
                      </a:r>
                      <a:br>
                        <a:rPr lang="ru-RU" sz="900" b="1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ru-RU" sz="900" b="1" i="1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Электромонтер </a:t>
                      </a: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станционного оборудования телефонной связи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Удалить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Первые две квалификации неактуальны, последняя поглощается специальностью 11.02.15 Инфокоммуникационные сети</a:t>
                      </a:r>
                      <a:r>
                        <a:rPr lang="ru-RU" sz="9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системы связи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28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522" y="188640"/>
            <a:ext cx="5688632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/>
              <a:t>Проект перечня актуальных квалификаций направления «Связь и телекоммуникации</a:t>
            </a:r>
            <a:r>
              <a:rPr lang="ru-RU" sz="1800" b="1" dirty="0" smtClean="0"/>
              <a:t>» от </a:t>
            </a:r>
            <a:r>
              <a:rPr lang="ru-RU" sz="1800" b="1" dirty="0" err="1" smtClean="0"/>
              <a:t>спк</a:t>
            </a:r>
            <a:r>
              <a:rPr lang="ru-RU" sz="1800" b="1" dirty="0" smtClean="0"/>
              <a:t> связи, по которым будет осуществляться мониторинг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522" y="1268760"/>
            <a:ext cx="5472608" cy="5184575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1000" b="1" dirty="0"/>
              <a:t>П</a:t>
            </a:r>
            <a:r>
              <a:rPr lang="ru-RU" sz="1000" b="1" dirty="0" smtClean="0"/>
              <a:t>роекты </a:t>
            </a:r>
            <a:r>
              <a:rPr lang="ru-RU" sz="1000" b="1" dirty="0"/>
              <a:t>названий  квалификаций </a:t>
            </a:r>
            <a:endParaRPr lang="ru-RU" sz="1000" dirty="0"/>
          </a:p>
          <a:p>
            <a:pPr marL="0" indent="0">
              <a:spcAft>
                <a:spcPts val="0"/>
              </a:spcAft>
            </a:pPr>
            <a:endParaRPr lang="ru-RU" sz="1000" dirty="0"/>
          </a:p>
          <a:p>
            <a:pPr marL="0" indent="0">
              <a:spcAft>
                <a:spcPts val="0"/>
              </a:spcAft>
            </a:pPr>
            <a:r>
              <a:rPr lang="ru-RU" sz="1000" dirty="0"/>
              <a:t>Техник по эксплуатации и обслуживанию линейных сооружений связи</a:t>
            </a:r>
          </a:p>
          <a:p>
            <a:pPr marL="0" indent="0">
              <a:spcAft>
                <a:spcPts val="0"/>
              </a:spcAft>
            </a:pPr>
            <a:r>
              <a:rPr lang="ru-RU" sz="1000" dirty="0"/>
              <a:t>Техник по эксплуатации и обслуживанию абонентского оборудования  связи</a:t>
            </a:r>
          </a:p>
          <a:p>
            <a:pPr marL="0" indent="0">
              <a:spcAft>
                <a:spcPts val="0"/>
              </a:spcAft>
            </a:pPr>
            <a:r>
              <a:rPr lang="ru-RU" sz="1000" dirty="0"/>
              <a:t>Техник по эксплуатации и обслуживанию станционного оборудования связи</a:t>
            </a:r>
          </a:p>
          <a:p>
            <a:pPr marL="0" indent="0">
              <a:spcAft>
                <a:spcPts val="0"/>
              </a:spcAft>
            </a:pPr>
            <a:r>
              <a:rPr lang="ru-RU" sz="1000" dirty="0"/>
              <a:t>Техник по эксплуатации и обслуживанию сетей доступа </a:t>
            </a:r>
          </a:p>
          <a:p>
            <a:pPr marL="0" indent="0">
              <a:spcAft>
                <a:spcPts val="0"/>
              </a:spcAft>
            </a:pPr>
            <a:r>
              <a:rPr lang="ru-RU" sz="1000" dirty="0"/>
              <a:t>Техник по эксплуатации и обслуживанию коммутационного  оборудования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000" dirty="0"/>
              <a:t>  </a:t>
            </a:r>
          </a:p>
          <a:p>
            <a:pPr marL="0" indent="0">
              <a:spcAft>
                <a:spcPts val="0"/>
              </a:spcAft>
            </a:pPr>
            <a:r>
              <a:rPr lang="ru-RU" sz="1000" dirty="0"/>
              <a:t>Специалист по технической поддержке населения </a:t>
            </a:r>
          </a:p>
          <a:p>
            <a:pPr marL="0" indent="0">
              <a:spcAft>
                <a:spcPts val="0"/>
              </a:spcAft>
            </a:pPr>
            <a:r>
              <a:rPr lang="ru-RU" sz="1000" dirty="0"/>
              <a:t>Специалист по технической поддержке бизнеса </a:t>
            </a:r>
          </a:p>
          <a:p>
            <a:pPr marL="0" indent="0">
              <a:spcAft>
                <a:spcPts val="0"/>
              </a:spcAft>
            </a:pPr>
            <a:r>
              <a:rPr lang="ru-RU" sz="1000" dirty="0"/>
              <a:t>Специалист по технической поддержке операторов </a:t>
            </a:r>
          </a:p>
          <a:p>
            <a:pPr marL="0" indent="0">
              <a:spcAft>
                <a:spcPts val="0"/>
              </a:spcAft>
            </a:pPr>
            <a:r>
              <a:rPr lang="ru-RU" sz="1000" dirty="0"/>
              <a:t>Специалист по технической поддержке государственных органов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000" dirty="0"/>
              <a:t> </a:t>
            </a:r>
          </a:p>
          <a:p>
            <a:pPr marL="0" indent="0">
              <a:spcAft>
                <a:spcPts val="0"/>
              </a:spcAft>
            </a:pPr>
            <a:r>
              <a:rPr lang="ru-RU" sz="1000" dirty="0"/>
              <a:t>Инженер по эксплуатации и обслуживанию линейных сооружений связи</a:t>
            </a:r>
          </a:p>
          <a:p>
            <a:pPr marL="0" indent="0">
              <a:spcAft>
                <a:spcPts val="0"/>
              </a:spcAft>
            </a:pPr>
            <a:r>
              <a:rPr lang="ru-RU" sz="1000" dirty="0"/>
              <a:t>Инженер по эксплуатации и обслуживанию абонентского оборудования  связи</a:t>
            </a:r>
          </a:p>
          <a:p>
            <a:pPr marL="0" indent="0">
              <a:spcAft>
                <a:spcPts val="0"/>
              </a:spcAft>
            </a:pPr>
            <a:r>
              <a:rPr lang="ru-RU" sz="1000" dirty="0"/>
              <a:t>Инженер по эксплуатации и обслуживанию станционного оборудования связи</a:t>
            </a:r>
          </a:p>
          <a:p>
            <a:pPr marL="0" indent="0">
              <a:spcAft>
                <a:spcPts val="0"/>
              </a:spcAft>
            </a:pPr>
            <a:r>
              <a:rPr lang="ru-RU" sz="1000" dirty="0"/>
              <a:t>Инженер по эксплуатации и обслуживанию сетей доступа </a:t>
            </a:r>
          </a:p>
          <a:p>
            <a:pPr marL="0" indent="0">
              <a:spcAft>
                <a:spcPts val="0"/>
              </a:spcAft>
            </a:pPr>
            <a:r>
              <a:rPr lang="ru-RU" sz="1000" dirty="0"/>
              <a:t>Инженер по эксплуатации и обслуживанию коммутационного  оборудования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000" dirty="0"/>
              <a:t>  </a:t>
            </a:r>
          </a:p>
          <a:p>
            <a:pPr marL="0" indent="0">
              <a:spcAft>
                <a:spcPts val="0"/>
              </a:spcAft>
            </a:pPr>
            <a:r>
              <a:rPr lang="ru-RU" sz="1000" dirty="0"/>
              <a:t>Инженер по управлению качеством услуг </a:t>
            </a:r>
            <a:r>
              <a:rPr lang="ru-RU" sz="1000" dirty="0" smtClean="0"/>
              <a:t>связи</a:t>
            </a:r>
          </a:p>
          <a:p>
            <a:pPr marL="0" indent="0">
              <a:spcAft>
                <a:spcPts val="0"/>
              </a:spcAft>
            </a:pPr>
            <a:endParaRPr lang="ru-RU" sz="1000" dirty="0"/>
          </a:p>
          <a:p>
            <a:pPr marL="0" indent="0">
              <a:spcAft>
                <a:spcPts val="0"/>
              </a:spcAft>
            </a:pPr>
            <a:r>
              <a:rPr lang="ru-RU" sz="1000" dirty="0"/>
              <a:t>Инженер по разработке (проектированию) линейных сооружений </a:t>
            </a:r>
          </a:p>
          <a:p>
            <a:pPr marL="0" indent="0">
              <a:spcAft>
                <a:spcPts val="0"/>
              </a:spcAft>
            </a:pPr>
            <a:r>
              <a:rPr lang="ru-RU" sz="1000" dirty="0"/>
              <a:t>Инженер по разработке (проектированию) абонентского оборудования  </a:t>
            </a:r>
          </a:p>
          <a:p>
            <a:pPr marL="0" indent="0">
              <a:spcAft>
                <a:spcPts val="0"/>
              </a:spcAft>
            </a:pPr>
            <a:r>
              <a:rPr lang="ru-RU" sz="1000" dirty="0"/>
              <a:t>Инженер по разработке (проектированию) станционного оборудования </a:t>
            </a:r>
          </a:p>
          <a:p>
            <a:pPr marL="0" indent="0">
              <a:spcAft>
                <a:spcPts val="0"/>
              </a:spcAft>
            </a:pPr>
            <a:r>
              <a:rPr lang="ru-RU" sz="1000" dirty="0"/>
              <a:t>Инженер по разработке (проектированию) сетей доступа </a:t>
            </a:r>
          </a:p>
          <a:p>
            <a:pPr marL="0" indent="0">
              <a:spcAft>
                <a:spcPts val="0"/>
              </a:spcAft>
            </a:pPr>
            <a:r>
              <a:rPr lang="ru-RU" sz="1000" dirty="0"/>
              <a:t>Инженер по разработке (проектированию) коммутационного  оборудования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000" dirty="0"/>
              <a:t>  </a:t>
            </a:r>
          </a:p>
          <a:p>
            <a:pPr marL="0" indent="0">
              <a:spcAft>
                <a:spcPts val="0"/>
              </a:spcAft>
            </a:pPr>
            <a:r>
              <a:rPr lang="ru-RU" sz="1000" dirty="0"/>
              <a:t>Инженер по управлению (администрированию) линейных сооружений </a:t>
            </a:r>
          </a:p>
          <a:p>
            <a:pPr marL="0" indent="0">
              <a:spcAft>
                <a:spcPts val="0"/>
              </a:spcAft>
            </a:pPr>
            <a:r>
              <a:rPr lang="ru-RU" sz="1000" dirty="0"/>
              <a:t>Инженер по управлению (администрированию) абонентского оборудования  </a:t>
            </a:r>
          </a:p>
          <a:p>
            <a:pPr marL="0" indent="0">
              <a:spcAft>
                <a:spcPts val="0"/>
              </a:spcAft>
            </a:pPr>
            <a:r>
              <a:rPr lang="ru-RU" sz="1000" dirty="0"/>
              <a:t>Инженер по управлению (администрированию) станционного оборудования </a:t>
            </a:r>
          </a:p>
          <a:p>
            <a:pPr marL="0" indent="0">
              <a:spcAft>
                <a:spcPts val="0"/>
              </a:spcAft>
            </a:pPr>
            <a:r>
              <a:rPr lang="ru-RU" sz="1000" dirty="0"/>
              <a:t>Инженер по управлению (администрированию) сетей доступа </a:t>
            </a:r>
          </a:p>
          <a:p>
            <a:pPr marL="0" indent="0">
              <a:spcAft>
                <a:spcPts val="0"/>
              </a:spcAft>
            </a:pPr>
            <a:r>
              <a:rPr lang="ru-RU" sz="1000" dirty="0"/>
              <a:t>Инженер по управлению (администрированию) коммутационного  оборудования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000" dirty="0"/>
              <a:t> </a:t>
            </a:r>
          </a:p>
          <a:p>
            <a:pPr marL="0" indent="0">
              <a:spcAft>
                <a:spcPts val="0"/>
              </a:spcAft>
            </a:pPr>
            <a:r>
              <a:rPr lang="ru-RU" sz="1000" dirty="0"/>
              <a:t>Руководитель подразделения по технической поддержке оборудования  и сетей связи </a:t>
            </a:r>
          </a:p>
          <a:p>
            <a:pPr marL="0" indent="0">
              <a:spcAft>
                <a:spcPts val="0"/>
              </a:spcAft>
            </a:pPr>
            <a:r>
              <a:rPr lang="ru-RU" sz="1000" dirty="0"/>
              <a:t>Руководитель подразделения по эксплуатации и обслуживанию оборудования  и сетей связи </a:t>
            </a:r>
          </a:p>
          <a:p>
            <a:pPr marL="0" indent="0">
              <a:spcAft>
                <a:spcPts val="0"/>
              </a:spcAft>
            </a:pPr>
            <a:r>
              <a:rPr lang="ru-RU" sz="1000" dirty="0"/>
              <a:t>Руководитель подразделения по разработке (проектированию) оборудования  и сетей </a:t>
            </a:r>
            <a:r>
              <a:rPr lang="ru-RU" sz="1000" dirty="0" smtClean="0"/>
              <a:t>связи                               </a:t>
            </a:r>
            <a:endParaRPr lang="ru-RU" sz="1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26460" y="19528"/>
            <a:ext cx="468052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Виды </a:t>
            </a:r>
            <a:r>
              <a:rPr lang="ru-RU" sz="1000" b="1" dirty="0"/>
              <a:t>профессиональной деятельности СПК связи (ВПД):</a:t>
            </a:r>
          </a:p>
          <a:p>
            <a:endParaRPr lang="ru-RU" sz="1000" dirty="0"/>
          </a:p>
          <a:p>
            <a:r>
              <a:rPr lang="ru-RU" sz="1000" dirty="0" smtClean="0"/>
              <a:t>1</a:t>
            </a:r>
            <a:r>
              <a:rPr lang="ru-RU" sz="1000" dirty="0"/>
              <a:t>.      </a:t>
            </a:r>
            <a:r>
              <a:rPr lang="ru-RU" sz="1000" dirty="0" smtClean="0"/>
              <a:t>Монтаж </a:t>
            </a:r>
            <a:r>
              <a:rPr lang="ru-RU" sz="1000" dirty="0"/>
              <a:t>(инсталляция)  линейного </a:t>
            </a:r>
            <a:r>
              <a:rPr lang="ru-RU" sz="1000" dirty="0" smtClean="0"/>
              <a:t>оборудования</a:t>
            </a:r>
            <a:endParaRPr lang="ru-RU" sz="1000" dirty="0"/>
          </a:p>
          <a:p>
            <a:r>
              <a:rPr lang="ru-RU" sz="1000" dirty="0"/>
              <a:t>2.      </a:t>
            </a:r>
            <a:r>
              <a:rPr lang="ru-RU" sz="1000" dirty="0" smtClean="0"/>
              <a:t>Монтаж </a:t>
            </a:r>
            <a:r>
              <a:rPr lang="ru-RU" sz="1000" dirty="0"/>
              <a:t>(инсталляция)  станционного </a:t>
            </a:r>
            <a:r>
              <a:rPr lang="ru-RU" sz="1000" dirty="0" smtClean="0"/>
              <a:t>оборудования</a:t>
            </a:r>
            <a:endParaRPr lang="ru-RU" sz="1000" dirty="0"/>
          </a:p>
          <a:p>
            <a:r>
              <a:rPr lang="ru-RU" sz="1000" dirty="0"/>
              <a:t>3.      </a:t>
            </a:r>
            <a:r>
              <a:rPr lang="ru-RU" sz="1000" dirty="0" smtClean="0"/>
              <a:t>Монтаж </a:t>
            </a:r>
            <a:r>
              <a:rPr lang="ru-RU" sz="1000" dirty="0"/>
              <a:t>(инсталляция)  антенного </a:t>
            </a:r>
            <a:r>
              <a:rPr lang="ru-RU" sz="1000" dirty="0" smtClean="0"/>
              <a:t>оборудования</a:t>
            </a:r>
            <a:endParaRPr lang="ru-RU" sz="1000" dirty="0"/>
          </a:p>
          <a:p>
            <a:r>
              <a:rPr lang="ru-RU" sz="1000" dirty="0"/>
              <a:t>4.      </a:t>
            </a:r>
            <a:r>
              <a:rPr lang="ru-RU" sz="1000" dirty="0" smtClean="0"/>
              <a:t>Монтаж </a:t>
            </a:r>
            <a:r>
              <a:rPr lang="ru-RU" sz="1000" dirty="0"/>
              <a:t>(инсталляция)  </a:t>
            </a:r>
            <a:r>
              <a:rPr lang="ru-RU" sz="1000" dirty="0" smtClean="0"/>
              <a:t>радиооборудования</a:t>
            </a:r>
            <a:endParaRPr lang="ru-RU" sz="1000" dirty="0"/>
          </a:p>
          <a:p>
            <a:r>
              <a:rPr lang="ru-RU" sz="1000" dirty="0"/>
              <a:t>5.      </a:t>
            </a:r>
            <a:r>
              <a:rPr lang="ru-RU" sz="1000" dirty="0" smtClean="0"/>
              <a:t>Монтаж </a:t>
            </a:r>
            <a:r>
              <a:rPr lang="ru-RU" sz="1000" dirty="0"/>
              <a:t>(инсталляция)  коммутационного  </a:t>
            </a:r>
            <a:r>
              <a:rPr lang="ru-RU" sz="1000" dirty="0" smtClean="0"/>
              <a:t>оборудования</a:t>
            </a:r>
            <a:endParaRPr lang="ru-RU" sz="1000" dirty="0"/>
          </a:p>
          <a:p>
            <a:r>
              <a:rPr lang="ru-RU" sz="1000" dirty="0"/>
              <a:t>6.      </a:t>
            </a:r>
            <a:r>
              <a:rPr lang="ru-RU" sz="1000" dirty="0" smtClean="0"/>
              <a:t>Монтаж </a:t>
            </a:r>
            <a:r>
              <a:rPr lang="ru-RU" sz="1000" dirty="0"/>
              <a:t>(инсталляция)  абонентского </a:t>
            </a:r>
            <a:r>
              <a:rPr lang="ru-RU" sz="1000" dirty="0" smtClean="0"/>
              <a:t>оборудования</a:t>
            </a:r>
            <a:endParaRPr lang="ru-RU" sz="1000" dirty="0"/>
          </a:p>
          <a:p>
            <a:r>
              <a:rPr lang="ru-RU" sz="1000" dirty="0"/>
              <a:t>7.   </a:t>
            </a:r>
            <a:r>
              <a:rPr lang="ru-RU" sz="1000" dirty="0" smtClean="0"/>
              <a:t>   Разработка </a:t>
            </a:r>
            <a:r>
              <a:rPr lang="ru-RU" sz="1000" dirty="0"/>
              <a:t>линейного оборудования  </a:t>
            </a:r>
            <a:r>
              <a:rPr lang="ru-RU" sz="1000" dirty="0" smtClean="0"/>
              <a:t>связи</a:t>
            </a:r>
            <a:endParaRPr lang="ru-RU" sz="1000" dirty="0"/>
          </a:p>
          <a:p>
            <a:r>
              <a:rPr lang="ru-RU" sz="1000" dirty="0"/>
              <a:t>8.      </a:t>
            </a:r>
            <a:r>
              <a:rPr lang="ru-RU" sz="1000" dirty="0" smtClean="0"/>
              <a:t>Разработка </a:t>
            </a:r>
            <a:r>
              <a:rPr lang="ru-RU" sz="1000" dirty="0"/>
              <a:t>станционного оборудования </a:t>
            </a:r>
            <a:r>
              <a:rPr lang="ru-RU" sz="1000" dirty="0" smtClean="0"/>
              <a:t>связи</a:t>
            </a:r>
            <a:endParaRPr lang="ru-RU" sz="1000" dirty="0"/>
          </a:p>
          <a:p>
            <a:r>
              <a:rPr lang="ru-RU" sz="1000" dirty="0"/>
              <a:t>9.      </a:t>
            </a:r>
            <a:r>
              <a:rPr lang="ru-RU" sz="1000" dirty="0" smtClean="0"/>
              <a:t>Разработка </a:t>
            </a:r>
            <a:r>
              <a:rPr lang="ru-RU" sz="1000" dirty="0"/>
              <a:t>антенного оборудования </a:t>
            </a:r>
            <a:r>
              <a:rPr lang="ru-RU" sz="1000" dirty="0" smtClean="0"/>
              <a:t>связи</a:t>
            </a:r>
            <a:endParaRPr lang="ru-RU" sz="1000" dirty="0"/>
          </a:p>
          <a:p>
            <a:r>
              <a:rPr lang="ru-RU" sz="1000" dirty="0"/>
              <a:t>10.   Разработка радиооборудования </a:t>
            </a:r>
            <a:r>
              <a:rPr lang="ru-RU" sz="1000" dirty="0" smtClean="0"/>
              <a:t>связи</a:t>
            </a:r>
            <a:endParaRPr lang="ru-RU" sz="1000" dirty="0"/>
          </a:p>
          <a:p>
            <a:r>
              <a:rPr lang="ru-RU" sz="1000" dirty="0"/>
              <a:t>11.   Разработка коммутационного  оборудования </a:t>
            </a:r>
            <a:r>
              <a:rPr lang="ru-RU" sz="1000" dirty="0" smtClean="0"/>
              <a:t>связи</a:t>
            </a:r>
            <a:endParaRPr lang="ru-RU" sz="1000" dirty="0"/>
          </a:p>
          <a:p>
            <a:r>
              <a:rPr lang="ru-RU" sz="1000" dirty="0"/>
              <a:t>12.   Разработка систем управления </a:t>
            </a:r>
            <a:r>
              <a:rPr lang="ru-RU" sz="1000" dirty="0" smtClean="0"/>
              <a:t>связи</a:t>
            </a:r>
            <a:endParaRPr lang="ru-RU" sz="1000" dirty="0"/>
          </a:p>
          <a:p>
            <a:r>
              <a:rPr lang="ru-RU" sz="1000" dirty="0"/>
              <a:t>13.   Разработка абонентского оборудования  </a:t>
            </a:r>
            <a:r>
              <a:rPr lang="ru-RU" sz="1000" dirty="0" smtClean="0"/>
              <a:t>связи</a:t>
            </a:r>
            <a:endParaRPr lang="ru-RU" sz="1000" dirty="0"/>
          </a:p>
          <a:p>
            <a:r>
              <a:rPr lang="ru-RU" sz="1000" dirty="0"/>
              <a:t>14.   Разработка услуг связи для </a:t>
            </a:r>
            <a:r>
              <a:rPr lang="ru-RU" sz="1000" dirty="0" smtClean="0"/>
              <a:t>населения</a:t>
            </a:r>
            <a:endParaRPr lang="ru-RU" sz="1000" dirty="0"/>
          </a:p>
          <a:p>
            <a:r>
              <a:rPr lang="ru-RU" sz="1000" dirty="0"/>
              <a:t>15.   Разработка услуг связи для </a:t>
            </a:r>
            <a:r>
              <a:rPr lang="ru-RU" sz="1000" dirty="0" smtClean="0"/>
              <a:t>бизнеса</a:t>
            </a:r>
            <a:endParaRPr lang="ru-RU" sz="1000" dirty="0"/>
          </a:p>
          <a:p>
            <a:r>
              <a:rPr lang="ru-RU" sz="1000" dirty="0"/>
              <a:t>16.   Разработка услуг связи для </a:t>
            </a:r>
            <a:r>
              <a:rPr lang="ru-RU" sz="1000" dirty="0" smtClean="0"/>
              <a:t>операторов</a:t>
            </a:r>
            <a:endParaRPr lang="ru-RU" sz="1000" dirty="0"/>
          </a:p>
          <a:p>
            <a:r>
              <a:rPr lang="ru-RU" sz="1000" dirty="0"/>
              <a:t>17.   Разработка услуг связи для государственных </a:t>
            </a:r>
            <a:r>
              <a:rPr lang="ru-RU" sz="1000" dirty="0" smtClean="0"/>
              <a:t>органов</a:t>
            </a:r>
            <a:endParaRPr lang="ru-RU" sz="1000" dirty="0"/>
          </a:p>
          <a:p>
            <a:r>
              <a:rPr lang="ru-RU" sz="1000" dirty="0"/>
              <a:t>18.   Проектирование городских сетей </a:t>
            </a:r>
            <a:r>
              <a:rPr lang="ru-RU" sz="1000" dirty="0" smtClean="0"/>
              <a:t>связи</a:t>
            </a:r>
            <a:endParaRPr lang="ru-RU" sz="1000" dirty="0"/>
          </a:p>
          <a:p>
            <a:r>
              <a:rPr lang="ru-RU" sz="1000" dirty="0"/>
              <a:t>19.   Проектирование сельских сетей </a:t>
            </a:r>
            <a:r>
              <a:rPr lang="ru-RU" sz="1000" dirty="0" smtClean="0"/>
              <a:t>связи</a:t>
            </a:r>
            <a:endParaRPr lang="ru-RU" sz="1000" dirty="0"/>
          </a:p>
          <a:p>
            <a:r>
              <a:rPr lang="ru-RU" sz="1000" dirty="0"/>
              <a:t>20.   Проектирование региональных сетей </a:t>
            </a:r>
            <a:r>
              <a:rPr lang="ru-RU" sz="1000" dirty="0" smtClean="0"/>
              <a:t>связи</a:t>
            </a:r>
            <a:endParaRPr lang="ru-RU" sz="1000" dirty="0"/>
          </a:p>
          <a:p>
            <a:r>
              <a:rPr lang="ru-RU" sz="1000" dirty="0"/>
              <a:t>21.   Проектирование магистральных сетей </a:t>
            </a:r>
            <a:r>
              <a:rPr lang="ru-RU" sz="1000" dirty="0" smtClean="0"/>
              <a:t>связи</a:t>
            </a:r>
            <a:endParaRPr lang="ru-RU" sz="1000" dirty="0"/>
          </a:p>
          <a:p>
            <a:r>
              <a:rPr lang="ru-RU" sz="1000" dirty="0"/>
              <a:t>22.   Строительство городских сетей </a:t>
            </a:r>
            <a:r>
              <a:rPr lang="ru-RU" sz="1000" dirty="0" smtClean="0"/>
              <a:t>связи</a:t>
            </a:r>
            <a:endParaRPr lang="ru-RU" sz="1000" dirty="0"/>
          </a:p>
          <a:p>
            <a:r>
              <a:rPr lang="ru-RU" sz="1000" dirty="0"/>
              <a:t>23.   Строительство сельских сетей </a:t>
            </a:r>
            <a:r>
              <a:rPr lang="ru-RU" sz="1000" dirty="0" smtClean="0"/>
              <a:t>связи</a:t>
            </a:r>
            <a:endParaRPr lang="ru-RU" sz="1000" dirty="0"/>
          </a:p>
          <a:p>
            <a:r>
              <a:rPr lang="ru-RU" sz="1000" dirty="0"/>
              <a:t>24.   Строительство региональных сетей </a:t>
            </a:r>
            <a:r>
              <a:rPr lang="ru-RU" sz="1000" dirty="0" smtClean="0"/>
              <a:t>связи</a:t>
            </a:r>
            <a:endParaRPr lang="ru-RU" sz="1000" dirty="0"/>
          </a:p>
          <a:p>
            <a:r>
              <a:rPr lang="ru-RU" sz="1000" dirty="0"/>
              <a:t>25.   Строительство магистральных сетей </a:t>
            </a:r>
            <a:r>
              <a:rPr lang="ru-RU" sz="1000" dirty="0" smtClean="0"/>
              <a:t>связи</a:t>
            </a:r>
            <a:endParaRPr lang="ru-RU" sz="1000" dirty="0"/>
          </a:p>
          <a:p>
            <a:r>
              <a:rPr lang="ru-RU" sz="1000" dirty="0"/>
              <a:t>26.   Эксплуатация и обслуживание линейных сооружений </a:t>
            </a:r>
            <a:r>
              <a:rPr lang="ru-RU" sz="1000" dirty="0" smtClean="0"/>
              <a:t>связи</a:t>
            </a:r>
            <a:endParaRPr lang="ru-RU" sz="1000" dirty="0"/>
          </a:p>
          <a:p>
            <a:r>
              <a:rPr lang="ru-RU" sz="1000" dirty="0"/>
              <a:t>27.   Эксплуатация и обслуживание антенных сооружений </a:t>
            </a:r>
            <a:r>
              <a:rPr lang="ru-RU" sz="1000" dirty="0" smtClean="0"/>
              <a:t>связи</a:t>
            </a:r>
            <a:endParaRPr lang="ru-RU" sz="1000" dirty="0"/>
          </a:p>
          <a:p>
            <a:r>
              <a:rPr lang="ru-RU" sz="1000" dirty="0"/>
              <a:t>28.   Эксплуатация и обслуживание станционного оборудования </a:t>
            </a:r>
            <a:r>
              <a:rPr lang="ru-RU" sz="1000" dirty="0" smtClean="0"/>
              <a:t>связи</a:t>
            </a:r>
            <a:endParaRPr lang="ru-RU" sz="1000" dirty="0"/>
          </a:p>
          <a:p>
            <a:r>
              <a:rPr lang="ru-RU" sz="1000" dirty="0"/>
              <a:t>29.   Эксплуатация и обслуживание радиооборудования </a:t>
            </a:r>
            <a:r>
              <a:rPr lang="ru-RU" sz="1000" dirty="0" smtClean="0"/>
              <a:t>связи</a:t>
            </a:r>
            <a:endParaRPr lang="ru-RU" sz="1000" dirty="0"/>
          </a:p>
          <a:p>
            <a:r>
              <a:rPr lang="ru-RU" sz="1000" dirty="0"/>
              <a:t>30.   Эксплуатация и обслуживание коммутационного  оборудования </a:t>
            </a:r>
            <a:r>
              <a:rPr lang="ru-RU" sz="1000" dirty="0" smtClean="0"/>
              <a:t>связи</a:t>
            </a:r>
            <a:endParaRPr lang="ru-RU" sz="1000" dirty="0"/>
          </a:p>
          <a:p>
            <a:r>
              <a:rPr lang="ru-RU" sz="1000" dirty="0"/>
              <a:t>31.   Эксплуатация и обслуживание абонентского оборудования  </a:t>
            </a:r>
            <a:r>
              <a:rPr lang="ru-RU" sz="1000" dirty="0" smtClean="0"/>
              <a:t>связи</a:t>
            </a:r>
            <a:endParaRPr lang="ru-RU" sz="1000" dirty="0"/>
          </a:p>
          <a:p>
            <a:r>
              <a:rPr lang="ru-RU" sz="1000" dirty="0"/>
              <a:t>32.   Управление (администрирование) станционного оборудования </a:t>
            </a:r>
            <a:r>
              <a:rPr lang="ru-RU" sz="1000" dirty="0" smtClean="0"/>
              <a:t>связи</a:t>
            </a:r>
            <a:endParaRPr lang="ru-RU" sz="1000" dirty="0"/>
          </a:p>
          <a:p>
            <a:r>
              <a:rPr lang="ru-RU" sz="1000" dirty="0"/>
              <a:t>33.   Управление (администрирование) радиооборудования </a:t>
            </a:r>
            <a:r>
              <a:rPr lang="ru-RU" sz="1000" dirty="0" smtClean="0"/>
              <a:t>связи</a:t>
            </a:r>
            <a:endParaRPr lang="ru-RU" sz="1000" dirty="0"/>
          </a:p>
          <a:p>
            <a:r>
              <a:rPr lang="ru-RU" sz="1000" dirty="0"/>
              <a:t>34.   Управление (администрирование) коммутационного  оборудования </a:t>
            </a:r>
            <a:r>
              <a:rPr lang="ru-RU" sz="1000" dirty="0" smtClean="0"/>
              <a:t>связи</a:t>
            </a:r>
            <a:endParaRPr lang="ru-RU" sz="1000" dirty="0"/>
          </a:p>
          <a:p>
            <a:r>
              <a:rPr lang="ru-RU" sz="1000" dirty="0"/>
              <a:t>35.   Управление (администрирование) городскими сетями </a:t>
            </a:r>
            <a:r>
              <a:rPr lang="ru-RU" sz="1000" dirty="0" smtClean="0"/>
              <a:t>связи</a:t>
            </a:r>
            <a:endParaRPr lang="ru-RU" sz="1000" dirty="0"/>
          </a:p>
          <a:p>
            <a:r>
              <a:rPr lang="ru-RU" sz="1000" dirty="0"/>
              <a:t>36.   Управление (администрирование) сельскими сетями </a:t>
            </a:r>
            <a:r>
              <a:rPr lang="ru-RU" sz="1000" dirty="0" smtClean="0"/>
              <a:t>связи</a:t>
            </a:r>
            <a:endParaRPr lang="ru-RU" sz="1000" dirty="0"/>
          </a:p>
          <a:p>
            <a:r>
              <a:rPr lang="ru-RU" sz="1000" dirty="0"/>
              <a:t>37.   Управление (администрирование) региональными </a:t>
            </a:r>
            <a:r>
              <a:rPr lang="ru-RU" sz="1000" dirty="0" smtClean="0"/>
              <a:t>связи</a:t>
            </a:r>
            <a:endParaRPr lang="ru-RU" sz="1000" dirty="0"/>
          </a:p>
          <a:p>
            <a:r>
              <a:rPr lang="ru-RU" sz="1000" dirty="0"/>
              <a:t>38.   Управление (администрирование) магистральными сетями </a:t>
            </a:r>
            <a:r>
              <a:rPr lang="ru-RU" sz="1000" dirty="0" smtClean="0"/>
              <a:t>связи</a:t>
            </a:r>
            <a:endParaRPr lang="ru-RU" sz="1000" dirty="0"/>
          </a:p>
          <a:p>
            <a:r>
              <a:rPr lang="ru-RU" sz="1000" dirty="0"/>
              <a:t>39.   Техническая поддержка оказания услуг связи для </a:t>
            </a:r>
            <a:r>
              <a:rPr lang="ru-RU" sz="1000" dirty="0" smtClean="0"/>
              <a:t>населения</a:t>
            </a:r>
            <a:endParaRPr lang="ru-RU" sz="1000" dirty="0"/>
          </a:p>
          <a:p>
            <a:r>
              <a:rPr lang="ru-RU" sz="1000" dirty="0"/>
              <a:t>40.   Техническая поддержка оказания услуг связи для </a:t>
            </a:r>
            <a:r>
              <a:rPr lang="ru-RU" sz="1000" dirty="0" smtClean="0"/>
              <a:t>бизнеса</a:t>
            </a:r>
            <a:endParaRPr lang="ru-RU" sz="1000" dirty="0"/>
          </a:p>
          <a:p>
            <a:r>
              <a:rPr lang="ru-RU" sz="1000" dirty="0"/>
              <a:t>41.   Техническая поддержка оказания услуг связи для </a:t>
            </a:r>
            <a:r>
              <a:rPr lang="ru-RU" sz="1000" dirty="0" smtClean="0"/>
              <a:t>операторов</a:t>
            </a:r>
            <a:endParaRPr lang="ru-RU" sz="1000" dirty="0"/>
          </a:p>
          <a:p>
            <a:r>
              <a:rPr lang="ru-RU" sz="1000" dirty="0"/>
              <a:t>42.   Техническая поддержка оказания услуг связи для государственных органов</a:t>
            </a:r>
          </a:p>
        </p:txBody>
      </p:sp>
    </p:spTree>
    <p:extLst>
      <p:ext uri="{BB962C8B-B14F-4D97-AF65-F5344CB8AC3E}">
        <p14:creationId xmlns:p14="http://schemas.microsoft.com/office/powerpoint/2010/main" val="280323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09" y="347032"/>
            <a:ext cx="10512862" cy="656778"/>
          </a:xfrm>
        </p:spPr>
        <p:txBody>
          <a:bodyPr>
            <a:normAutofit/>
          </a:bodyPr>
          <a:lstStyle/>
          <a:p>
            <a:pPr algn="ctr"/>
            <a:r>
              <a:rPr lang="ru-RU" sz="2799" b="1" dirty="0"/>
              <a:t>Изменение структуры программ и сроков обучения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738777"/>
              </p:ext>
            </p:extLst>
          </p:nvPr>
        </p:nvGraphicFramePr>
        <p:xfrm>
          <a:off x="131735" y="835178"/>
          <a:ext cx="11881009" cy="5736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трелка вправо 5"/>
          <p:cNvSpPr/>
          <p:nvPr/>
        </p:nvSpPr>
        <p:spPr>
          <a:xfrm>
            <a:off x="495626" y="3028681"/>
            <a:ext cx="2793562" cy="2299649"/>
          </a:xfrm>
          <a:prstGeom prst="rightArrow">
            <a:avLst/>
          </a:prstGeom>
          <a:solidFill>
            <a:srgbClr val="3494BA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 defTabSz="914126">
              <a:defRPr/>
            </a:pPr>
            <a:r>
              <a:rPr lang="ru-RU" sz="1798" kern="0" dirty="0" smtClean="0">
                <a:solidFill>
                  <a:prstClr val="white"/>
                </a:solidFill>
                <a:latin typeface="Calibri" panose="020F0502020204030204"/>
              </a:rPr>
              <a:t>2 </a:t>
            </a:r>
            <a:r>
              <a:rPr lang="ru-RU" sz="1798" kern="0" dirty="0">
                <a:solidFill>
                  <a:prstClr val="white"/>
                </a:solidFill>
                <a:latin typeface="Calibri" panose="020F0502020204030204"/>
              </a:rPr>
              <a:t>года 10 </a:t>
            </a:r>
            <a:r>
              <a:rPr lang="ru-RU" sz="1798" kern="0" dirty="0" smtClean="0">
                <a:solidFill>
                  <a:prstClr val="white"/>
                </a:solidFill>
                <a:latin typeface="Calibri" panose="020F0502020204030204"/>
              </a:rPr>
              <a:t>месяцев</a:t>
            </a:r>
          </a:p>
          <a:p>
            <a:pPr algn="ctr" defTabSz="914126">
              <a:defRPr/>
            </a:pPr>
            <a:r>
              <a:rPr lang="ru-RU" sz="1798" kern="0" dirty="0" smtClean="0">
                <a:solidFill>
                  <a:prstClr val="white"/>
                </a:solidFill>
                <a:latin typeface="Calibri" panose="020F0502020204030204"/>
              </a:rPr>
              <a:t>1 год 10 месяцев</a:t>
            </a:r>
            <a:endParaRPr lang="ru-RU" sz="1798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8991131" y="3029973"/>
            <a:ext cx="2519624" cy="2015699"/>
          </a:xfrm>
          <a:prstGeom prst="leftArrow">
            <a:avLst/>
          </a:prstGeom>
          <a:solidFill>
            <a:srgbClr val="58B6C0"/>
          </a:solidFill>
          <a:ln w="1905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 defTabSz="914126">
              <a:defRPr/>
            </a:pPr>
            <a:r>
              <a:rPr lang="ru-RU" sz="1799" kern="0" dirty="0">
                <a:solidFill>
                  <a:prstClr val="white"/>
                </a:solidFill>
                <a:latin typeface="Calibri" panose="020F0502020204030204"/>
              </a:rPr>
              <a:t>От 3 до 6 месяцев </a:t>
            </a:r>
          </a:p>
        </p:txBody>
      </p:sp>
    </p:spTree>
    <p:extLst>
      <p:ext uri="{BB962C8B-B14F-4D97-AF65-F5344CB8AC3E}">
        <p14:creationId xmlns:p14="http://schemas.microsoft.com/office/powerpoint/2010/main" val="86159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623" y="609601"/>
            <a:ext cx="10128787" cy="58715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Основные тенденции по актуализации перечня профессий и специальностей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703598"/>
              </p:ext>
            </p:extLst>
          </p:nvPr>
        </p:nvGraphicFramePr>
        <p:xfrm>
          <a:off x="-981" y="1313384"/>
          <a:ext cx="667047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Штриховая стрелка вправо 5"/>
          <p:cNvSpPr/>
          <p:nvPr/>
        </p:nvSpPr>
        <p:spPr>
          <a:xfrm>
            <a:off x="6310436" y="3284984"/>
            <a:ext cx="978408" cy="113270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82644" y="1700808"/>
            <a:ext cx="3168352" cy="228255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Отраслевая рамка квалификаций</a:t>
            </a:r>
            <a:endParaRPr lang="ru-RU" sz="28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1820" y="4149080"/>
            <a:ext cx="3809999" cy="2538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7867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649581"/>
              </p:ext>
            </p:extLst>
          </p:nvPr>
        </p:nvGraphicFramePr>
        <p:xfrm>
          <a:off x="333772" y="260648"/>
          <a:ext cx="11042253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78434" y="580526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Формирование новой профессии (специальности) под потребности региона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6217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863989"/>
              </p:ext>
            </p:extLst>
          </p:nvPr>
        </p:nvGraphicFramePr>
        <p:xfrm>
          <a:off x="117475" y="404813"/>
          <a:ext cx="11449545" cy="611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191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12" y="404664"/>
            <a:ext cx="10128787" cy="29911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Информационные ресурсы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780" y="908720"/>
            <a:ext cx="4400677" cy="364913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Сайт СПК связи </a:t>
            </a:r>
            <a:r>
              <a:rPr lang="en-US" sz="2000" dirty="0">
                <a:hlinkClick r:id="rId2"/>
              </a:rPr>
              <a:t>https://spksvyaz.ru</a:t>
            </a:r>
            <a:r>
              <a:rPr lang="en-US" sz="2000" dirty="0" smtClean="0">
                <a:hlinkClick r:id="rId2"/>
              </a:rPr>
              <a:t>/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Официальный портал ФУМО СПО </a:t>
            </a:r>
            <a:r>
              <a:rPr lang="en-US" sz="2000" dirty="0">
                <a:hlinkClick r:id="rId3"/>
              </a:rPr>
              <a:t>http://fumo-spo.ru/?</a:t>
            </a:r>
            <a:r>
              <a:rPr lang="en-US" sz="2000" dirty="0" smtClean="0">
                <a:hlinkClick r:id="rId3"/>
              </a:rPr>
              <a:t>p=fumo_spo&amp;show=6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Страница ФУМО СПО 11.00.00 на сайте базовой организации </a:t>
            </a:r>
            <a:r>
              <a:rPr lang="en-US" sz="2000" dirty="0">
                <a:hlinkClick r:id="rId4"/>
              </a:rPr>
              <a:t>http://ks54.mskobr.ru/umo/novosti_fumo</a:t>
            </a:r>
            <a:r>
              <a:rPr lang="en-US" sz="2000" dirty="0" smtClean="0">
                <a:hlinkClick r:id="rId4"/>
              </a:rPr>
              <a:t>/</a:t>
            </a:r>
            <a:endParaRPr lang="ru-RU" sz="20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812" y="3990742"/>
            <a:ext cx="6984776" cy="2791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6420" y="980728"/>
            <a:ext cx="5519205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765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864" y="609504"/>
            <a:ext cx="10128787" cy="1456267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701924" y="2065868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Микерова Виктория Николаевна,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секретарь ФУМО СПО 11.00.00 Электроника, радиотехника и системы связи,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руководитель методического отдела ГБПОУ КС №54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2"/>
              </a:rPr>
              <a:t>mikv@list.ru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8-916-733-81-24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71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820" y="185947"/>
            <a:ext cx="10128787" cy="87518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Подготовка квалифицированных кадров - важный элемент государственной социальной политики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757" y="1240204"/>
            <a:ext cx="3960440" cy="5429156"/>
          </a:xfrm>
        </p:spPr>
        <p:txBody>
          <a:bodyPr>
            <a:normAutofit lnSpcReduction="10000"/>
          </a:bodyPr>
          <a:lstStyle/>
          <a:p>
            <a:pPr>
              <a:spcAft>
                <a:spcPts val="2400"/>
              </a:spcAft>
            </a:pPr>
            <a:r>
              <a:rPr lang="ru-RU" sz="1400" dirty="0"/>
              <a:t>Указ Президента РФ от 7 мая 2012 года № 597 «О мероприятиях по реализации государственной социальной политики» дал старт масштабной разработке профессиональных стандартов во всех областях экономики, созданию национальной системы профессиональных квалификаций.</a:t>
            </a:r>
          </a:p>
          <a:p>
            <a:pPr>
              <a:spcAft>
                <a:spcPts val="2400"/>
              </a:spcAft>
            </a:pPr>
            <a:r>
              <a:rPr lang="ru-RU" sz="1400" dirty="0" smtClean="0"/>
              <a:t>«</a:t>
            </a:r>
            <a:r>
              <a:rPr lang="ru-RU" sz="1400" dirty="0" err="1"/>
              <a:t>Профстандарты</a:t>
            </a:r>
            <a:r>
              <a:rPr lang="ru-RU" sz="1400" dirty="0"/>
              <a:t> должны стать подлинным ориентиром для системы профессионального образования, обязательным при разработке образовательных программ наших вузов, лицеев и колледжей».</a:t>
            </a:r>
          </a:p>
          <a:p>
            <a:pPr>
              <a:spcAft>
                <a:spcPts val="2400"/>
              </a:spcAft>
            </a:pPr>
            <a:r>
              <a:rPr lang="ru-RU" sz="1400" dirty="0"/>
              <a:t>Пункт 7 статьи 11 «Закона об образовании в России» изложить в редакции: «Формирование требований ФГОС профессионального образования к результатам освоения образовательных программ в части профессиональной компетенции осуществляется на основе соответствующих профессиональных стандартов (при наличии)».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20667" y="1230515"/>
            <a:ext cx="41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Поручения Президента РФ Пр-2225, </a:t>
            </a:r>
            <a:br>
              <a:rPr lang="ru-RU" sz="1600" dirty="0"/>
            </a:br>
            <a:r>
              <a:rPr lang="ru-RU" sz="1600" dirty="0"/>
              <a:t>п.2  ( срок : 15.12.2017 г.)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50197" y="1908620"/>
            <a:ext cx="4430711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063">
              <a:spcAft>
                <a:spcPts val="600"/>
              </a:spcAft>
              <a:buClr>
                <a:prstClr val="black"/>
              </a:buClr>
              <a:buSzPct val="100000"/>
            </a:pPr>
            <a:r>
              <a:rPr lang="ru-RU" sz="1400" b="1" dirty="0">
                <a:solidFill>
                  <a:prstClr val="black"/>
                </a:solidFill>
              </a:rPr>
              <a:t>Пр-2225, п.2 б) </a:t>
            </a:r>
          </a:p>
          <a:p>
            <a:pPr lvl="0" defTabSz="457063">
              <a:spcAft>
                <a:spcPts val="600"/>
              </a:spcAft>
              <a:buClr>
                <a:prstClr val="black"/>
              </a:buClr>
              <a:buSzPct val="100000"/>
            </a:pPr>
            <a:r>
              <a:rPr lang="ru-RU" sz="1400" dirty="0">
                <a:solidFill>
                  <a:prstClr val="black"/>
                </a:solidFill>
              </a:rPr>
              <a:t>б) учёту стандартов «</a:t>
            </a:r>
            <a:r>
              <a:rPr lang="ru-RU" sz="1400" dirty="0" err="1">
                <a:solidFill>
                  <a:prstClr val="black"/>
                </a:solidFill>
              </a:rPr>
              <a:t>Ворлдскиллс</a:t>
            </a:r>
            <a:r>
              <a:rPr lang="ru-RU" sz="1400" dirty="0">
                <a:solidFill>
                  <a:prstClr val="black"/>
                </a:solidFill>
              </a:rPr>
              <a:t> Россия» при разработке и внедрении образовательных программ среднего профессионального образования;</a:t>
            </a:r>
          </a:p>
          <a:p>
            <a:pPr lvl="0" defTabSz="457063">
              <a:spcAft>
                <a:spcPts val="600"/>
              </a:spcAft>
              <a:buClr>
                <a:prstClr val="black"/>
              </a:buClr>
              <a:buSzPct val="100000"/>
            </a:pPr>
            <a:r>
              <a:rPr lang="ru-RU" sz="1400" b="1" dirty="0">
                <a:solidFill>
                  <a:prstClr val="black"/>
                </a:solidFill>
              </a:rPr>
              <a:t>Пр-2225, п.2 в)</a:t>
            </a:r>
          </a:p>
          <a:p>
            <a:pPr lvl="0" defTabSz="457063">
              <a:spcAft>
                <a:spcPts val="600"/>
              </a:spcAft>
              <a:buClr>
                <a:prstClr val="black"/>
              </a:buClr>
              <a:buSzPct val="100000"/>
            </a:pPr>
            <a:r>
              <a:rPr lang="ru-RU" sz="1400" dirty="0">
                <a:solidFill>
                  <a:prstClr val="black"/>
                </a:solidFill>
              </a:rPr>
              <a:t>в) модернизации материально-технической базы профессиональных образовательных организаций, реализующих программы среднего профессионального образования в соответствии со стандартами «</a:t>
            </a:r>
            <a:r>
              <a:rPr lang="ru-RU" sz="1400" dirty="0" err="1">
                <a:solidFill>
                  <a:prstClr val="black"/>
                </a:solidFill>
              </a:rPr>
              <a:t>Ворлдскиллс</a:t>
            </a:r>
            <a:r>
              <a:rPr lang="ru-RU" sz="1400" dirty="0">
                <a:solidFill>
                  <a:prstClr val="black"/>
                </a:solidFill>
              </a:rPr>
              <a:t> Россия»;</a:t>
            </a:r>
          </a:p>
          <a:p>
            <a:pPr lvl="0" defTabSz="457063">
              <a:spcAft>
                <a:spcPts val="600"/>
              </a:spcAft>
              <a:buClr>
                <a:prstClr val="black"/>
              </a:buClr>
              <a:buSzPct val="100000"/>
            </a:pPr>
            <a:r>
              <a:rPr lang="ru-RU" sz="1400" b="1" dirty="0">
                <a:solidFill>
                  <a:prstClr val="black"/>
                </a:solidFill>
              </a:rPr>
              <a:t>Пр-2225, п.2 г) </a:t>
            </a:r>
          </a:p>
          <a:p>
            <a:pPr lvl="0" defTabSz="457063">
              <a:spcAft>
                <a:spcPts val="600"/>
              </a:spcAft>
              <a:buClr>
                <a:prstClr val="black"/>
              </a:buClr>
              <a:buSzPct val="100000"/>
            </a:pPr>
            <a:r>
              <a:rPr lang="ru-RU" sz="1400" dirty="0">
                <a:solidFill>
                  <a:prstClr val="black"/>
                </a:solidFill>
              </a:rPr>
              <a:t>г) использованию положений стандартов «</a:t>
            </a:r>
            <a:r>
              <a:rPr lang="ru-RU" sz="1400" dirty="0" err="1">
                <a:solidFill>
                  <a:prstClr val="black"/>
                </a:solidFill>
              </a:rPr>
              <a:t>Ворлдскиллс</a:t>
            </a:r>
            <a:r>
              <a:rPr lang="ru-RU" sz="1400" dirty="0">
                <a:solidFill>
                  <a:prstClr val="black"/>
                </a:solidFill>
              </a:rPr>
              <a:t> Россия» при проведении аттестации руководителей и преподавателей организаций профессионального образования;</a:t>
            </a:r>
          </a:p>
          <a:p>
            <a:pPr lvl="0" defTabSz="457063">
              <a:spcAft>
                <a:spcPts val="600"/>
              </a:spcAft>
              <a:buClr>
                <a:prstClr val="black"/>
              </a:buClr>
              <a:buSzPct val="100000"/>
            </a:pP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b="1" dirty="0">
                <a:solidFill>
                  <a:prstClr val="black"/>
                </a:solidFill>
              </a:rPr>
              <a:t>Пр-2225, п.2 д) </a:t>
            </a:r>
          </a:p>
          <a:p>
            <a:pPr lvl="0" defTabSz="457063">
              <a:spcAft>
                <a:spcPts val="600"/>
              </a:spcAft>
              <a:buClr>
                <a:prstClr val="black"/>
              </a:buClr>
              <a:buSzPct val="100000"/>
            </a:pPr>
            <a:r>
              <a:rPr lang="ru-RU" sz="1400" dirty="0">
                <a:solidFill>
                  <a:prstClr val="black"/>
                </a:solidFill>
              </a:rPr>
              <a:t>д) созданию системы сертификации организаций, реализующих программы среднего профессионального образования, в соответствии со стандартами «</a:t>
            </a:r>
            <a:r>
              <a:rPr lang="ru-RU" sz="1400" dirty="0" err="1">
                <a:solidFill>
                  <a:prstClr val="black"/>
                </a:solidFill>
              </a:rPr>
              <a:t>Ворлдскиллс</a:t>
            </a:r>
            <a:r>
              <a:rPr lang="ru-RU" sz="1400" dirty="0">
                <a:solidFill>
                  <a:prstClr val="black"/>
                </a:solidFill>
              </a:rPr>
              <a:t> Россия».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607360" y="1240204"/>
            <a:ext cx="31904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</a:rPr>
              <a:t>Указ Президента РФ от 7 мая 2018 г. N 204 "О национальных целях и стратегических задачах развития Российской Федерации на период до 2024 </a:t>
            </a:r>
            <a:r>
              <a:rPr lang="ru-RU" sz="1600" dirty="0" smtClean="0">
                <a:solidFill>
                  <a:prstClr val="black"/>
                </a:solidFill>
              </a:rPr>
              <a:t>года»</a:t>
            </a:r>
            <a:endParaRPr lang="ru-RU" sz="1600" dirty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модернизация профессионального образования, в том числе </a:t>
            </a:r>
            <a:r>
              <a:rPr lang="ru-RU" sz="1400" dirty="0" smtClean="0">
                <a:solidFill>
                  <a:prstClr val="black"/>
                </a:solidFill>
              </a:rPr>
              <a:t>посредством внедрения </a:t>
            </a:r>
            <a:r>
              <a:rPr lang="ru-RU" sz="1400" dirty="0">
                <a:solidFill>
                  <a:prstClr val="black"/>
                </a:solidFill>
              </a:rPr>
              <a:t>адаптивных, практико-ориентированных и гибких образовательных программ;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формирование системы непрерывного обновления работающими гражданами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своих профессиональных знаний и приобретения ими новых профессиональных навыков, включая овладение компетенциями в области цифровой экономики всеми желающими;</a:t>
            </a:r>
          </a:p>
        </p:txBody>
      </p:sp>
    </p:spTree>
    <p:extLst>
      <p:ext uri="{BB962C8B-B14F-4D97-AF65-F5344CB8AC3E}">
        <p14:creationId xmlns:p14="http://schemas.microsoft.com/office/powerpoint/2010/main" val="339575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057" y="373639"/>
            <a:ext cx="10128787" cy="51514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Основные участники национальной системы квалификаций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5623" y="1135111"/>
            <a:ext cx="3600400" cy="101744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Национальный совет по профессиональным квалификациям при </a:t>
            </a:r>
            <a:r>
              <a:rPr lang="ru-RU" sz="1600" dirty="0"/>
              <a:t>П</a:t>
            </a:r>
            <a:r>
              <a:rPr lang="ru-RU" sz="1600" dirty="0" smtClean="0"/>
              <a:t>резиденте РФ </a:t>
            </a:r>
          </a:p>
          <a:p>
            <a:pPr algn="ctr"/>
            <a:r>
              <a:rPr lang="ru-RU" sz="1600" dirty="0" smtClean="0"/>
              <a:t>(НСПК)</a:t>
            </a:r>
            <a:endParaRPr lang="ru-RU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49816" y="2355197"/>
            <a:ext cx="3600400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Национальное агентство развития квалификаций </a:t>
            </a:r>
          </a:p>
          <a:p>
            <a:pPr algn="ctr"/>
            <a:r>
              <a:rPr lang="ru-RU" dirty="0" smtClean="0"/>
              <a:t>(НАРК)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38228" y="4477371"/>
            <a:ext cx="2880320" cy="458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Минобрнауки</a:t>
            </a:r>
            <a:r>
              <a:rPr lang="ru-RU" dirty="0" smtClean="0"/>
              <a:t> РФ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15491" y="4495339"/>
            <a:ext cx="2937210" cy="4148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Минюст РФ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04681" y="3059953"/>
            <a:ext cx="2958829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Федерация независимых профсоюзов России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78588" y="1238153"/>
            <a:ext cx="3600400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Российский союз промышленников и предпринимателей </a:t>
            </a:r>
          </a:p>
          <a:p>
            <a:pPr algn="ctr"/>
            <a:r>
              <a:rPr lang="ru-RU" sz="1600" dirty="0" smtClean="0"/>
              <a:t>(РСПП)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38228" y="3862780"/>
            <a:ext cx="2880320" cy="4090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Минтруда РФ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38228" y="5004572"/>
            <a:ext cx="2880320" cy="415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Минпросвещения</a:t>
            </a:r>
            <a:r>
              <a:rPr lang="ru-RU" dirty="0" smtClean="0"/>
              <a:t> РФ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24057" y="2564905"/>
            <a:ext cx="2629165" cy="322835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Советы по профессиональным квалификациям (СПК)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31 совет</a:t>
            </a:r>
            <a:endParaRPr lang="ru-RU" dirty="0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746092" y="5666145"/>
            <a:ext cx="2179967" cy="914400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ЦОК</a:t>
            </a:r>
            <a:endParaRPr lang="ru-RU" dirty="0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1629916" y="5650147"/>
            <a:ext cx="2179967" cy="914400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ЦОК</a:t>
            </a:r>
            <a:endParaRPr lang="ru-RU" dirty="0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2926059" y="5662038"/>
            <a:ext cx="2179967" cy="914400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6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772" y="663603"/>
            <a:ext cx="5408789" cy="1456267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Функциональная схема взаимодействия участников национальной системы квалификаций</a:t>
            </a:r>
            <a:endParaRPr lang="ru-RU" sz="2800" b="1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10" y="476672"/>
            <a:ext cx="9139892" cy="59877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40" y="5085184"/>
            <a:ext cx="4032448" cy="1713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НАРК - Национальное Агентство Развития Квалификаций</a:t>
            </a:r>
          </a:p>
          <a:p>
            <a:pPr algn="just">
              <a:spcAft>
                <a:spcPts val="750"/>
              </a:spcAft>
            </a:pP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ЦОК -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Центр оценки квалификации</a:t>
            </a:r>
          </a:p>
          <a:p>
            <a:pPr algn="just">
              <a:spcAft>
                <a:spcPts val="750"/>
              </a:spcAft>
            </a:pPr>
            <a:r>
              <a:rPr lang="ru-RU" sz="12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СПК – Совет по профессиональным квалификациям</a:t>
            </a:r>
          </a:p>
          <a:p>
            <a:pPr algn="just">
              <a:spcAft>
                <a:spcPts val="750"/>
              </a:spcAft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ФГОС – Федеральный образовательный стандарт</a:t>
            </a:r>
          </a:p>
          <a:p>
            <a:pPr algn="just">
              <a:spcAft>
                <a:spcPts val="750"/>
              </a:spcAft>
            </a:pPr>
            <a:r>
              <a:rPr lang="ru-RU" sz="12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СПО – система профессионального образования</a:t>
            </a:r>
          </a:p>
          <a:p>
            <a:pPr algn="just">
              <a:spcAft>
                <a:spcPts val="750"/>
              </a:spcAft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ВПО – высшее профессиональное образование</a:t>
            </a:r>
            <a:endParaRPr lang="ru-RU" sz="1200" dirty="0">
              <a:solidFill>
                <a:srgbClr val="00206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68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0422" y="1215014"/>
            <a:ext cx="11422226" cy="701492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vert="horz" lIns="91416" tIns="45708" rIns="91416" bIns="45708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 eaLnBrk="1" latinLnBrk="1" hangingPunct="1"/>
            <a:r>
              <a:rPr lang="ru-RU" altLang="en-US" sz="2000" b="1" dirty="0" smtClean="0">
                <a:solidFill>
                  <a:srgbClr val="FFFFFF"/>
                </a:solidFill>
                <a:latin typeface="Calibri" pitchFamily="34" charset="0"/>
              </a:rPr>
              <a:t>С</a:t>
            </a:r>
            <a:r>
              <a:rPr lang="en-US" altLang="en-US" sz="2000" b="1" dirty="0" err="1" smtClean="0">
                <a:solidFill>
                  <a:srgbClr val="FFFFFF"/>
                </a:solidFill>
                <a:latin typeface="Calibri" pitchFamily="34" charset="0"/>
              </a:rPr>
              <a:t>хема</a:t>
            </a:r>
            <a:r>
              <a:rPr lang="en-US" altLang="en-US" sz="20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FFFFFF"/>
                </a:solidFill>
                <a:latin typeface="Calibri" pitchFamily="34" charset="0"/>
              </a:rPr>
              <a:t>взаимодействия</a:t>
            </a:r>
            <a:r>
              <a:rPr lang="ru-RU" altLang="en-US" sz="2000" b="1" dirty="0" smtClean="0">
                <a:solidFill>
                  <a:srgbClr val="FFFFFF"/>
                </a:solidFill>
                <a:latin typeface="Calibri" pitchFamily="34" charset="0"/>
              </a:rPr>
              <a:t> СПК связи с участниками национальной системы квалификаций</a:t>
            </a:r>
            <a:endParaRPr lang="en-US" altLang="en-US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Блок-схема: ручное управление 6"/>
          <p:cNvSpPr/>
          <p:nvPr/>
        </p:nvSpPr>
        <p:spPr>
          <a:xfrm rot="16200000">
            <a:off x="979836" y="1236632"/>
            <a:ext cx="1079219" cy="2223125"/>
          </a:xfrm>
          <a:prstGeom prst="flowChartManualOperation">
            <a:avLst/>
          </a:prstGeom>
          <a:solidFill>
            <a:schemeClr val="lt1"/>
          </a:solidFill>
          <a:ln w="25400" cap="flat" cmpd="sng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vert="eaVert" lIns="91416" tIns="45708" rIns="91416" bIns="45708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/>
            <a:r>
              <a:rPr lang="ru-RU" altLang="en-US" sz="1400" dirty="0">
                <a:latin typeface="Calibri" pitchFamily="34" charset="0"/>
              </a:rPr>
              <a:t>    </a:t>
            </a:r>
            <a:r>
              <a:rPr lang="en-US" altLang="en-US" sz="1400" dirty="0" err="1">
                <a:latin typeface="Calibri" pitchFamily="34" charset="0"/>
              </a:rPr>
              <a:t>Минтруд</a:t>
            </a:r>
            <a:endParaRPr lang="en-US" altLang="en-US" sz="1400" dirty="0">
              <a:latin typeface="Calibri" pitchFamily="34" charset="0"/>
            </a:endParaRPr>
          </a:p>
        </p:txBody>
      </p:sp>
      <p:sp>
        <p:nvSpPr>
          <p:cNvPr id="8" name="Блок-схема: ручное управление 7"/>
          <p:cNvSpPr/>
          <p:nvPr/>
        </p:nvSpPr>
        <p:spPr>
          <a:xfrm rot="16200000">
            <a:off x="2083626" y="1217619"/>
            <a:ext cx="1079219" cy="2225854"/>
          </a:xfrm>
          <a:prstGeom prst="flowChartManualOperation">
            <a:avLst/>
          </a:prstGeom>
          <a:solidFill>
            <a:schemeClr val="lt1"/>
          </a:solidFill>
          <a:ln w="25400" cap="flat" cmpd="sng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vert="eaVert" lIns="91416" tIns="45708" rIns="91416" bIns="45708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/>
            <a:r>
              <a:rPr lang="en-US" altLang="en-US" sz="1400" dirty="0" err="1">
                <a:latin typeface="Calibri" pitchFamily="34" charset="0"/>
              </a:rPr>
              <a:t>Минобрнауки</a:t>
            </a:r>
            <a:endParaRPr lang="en-US" altLang="en-US" sz="1400" dirty="0">
              <a:latin typeface="Calibri" pitchFamily="34" charset="0"/>
            </a:endParaRPr>
          </a:p>
        </p:txBody>
      </p:sp>
      <p:sp>
        <p:nvSpPr>
          <p:cNvPr id="9" name="Блок-схема: ручное управление 8"/>
          <p:cNvSpPr/>
          <p:nvPr/>
        </p:nvSpPr>
        <p:spPr>
          <a:xfrm rot="16200000">
            <a:off x="3287307" y="1231300"/>
            <a:ext cx="1080805" cy="2225851"/>
          </a:xfrm>
          <a:prstGeom prst="flowChartManualOperation">
            <a:avLst/>
          </a:prstGeom>
          <a:solidFill>
            <a:schemeClr val="lt1"/>
          </a:solidFill>
          <a:ln w="25400" cap="flat" cmpd="sng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vert="eaVert" lIns="91416" tIns="45708" rIns="91416" bIns="45708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/>
            <a:r>
              <a:rPr lang="en-US" altLang="en-US" sz="1400" dirty="0" err="1">
                <a:latin typeface="Calibri" pitchFamily="34" charset="0"/>
              </a:rPr>
              <a:t>Минкомсвязь</a:t>
            </a:r>
            <a:endParaRPr lang="en-US" altLang="en-US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Стрелка вправо с вырезом 11"/>
          <p:cNvSpPr/>
          <p:nvPr/>
        </p:nvSpPr>
        <p:spPr>
          <a:xfrm rot="5400000">
            <a:off x="810150" y="2875072"/>
            <a:ext cx="360268" cy="388905"/>
          </a:xfrm>
          <a:prstGeom prst="notchedRightArrow">
            <a:avLst>
              <a:gd name="adj1" fmla="val 50000"/>
              <a:gd name="adj2" fmla="val 49997"/>
            </a:avLst>
          </a:prstGeom>
          <a:solidFill>
            <a:srgbClr val="002060"/>
          </a:solidFill>
          <a:ln w="25400" cap="flat" cmpd="sng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vert="horz" lIns="91416" tIns="45708" rIns="91416" bIns="45708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799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Стрелка вправо с вырезом 12"/>
          <p:cNvSpPr/>
          <p:nvPr/>
        </p:nvSpPr>
        <p:spPr>
          <a:xfrm rot="5400000">
            <a:off x="1962952" y="2872411"/>
            <a:ext cx="360268" cy="391054"/>
          </a:xfrm>
          <a:prstGeom prst="notchedRightArrow">
            <a:avLst>
              <a:gd name="adj1" fmla="val 50000"/>
              <a:gd name="adj2" fmla="val 49999"/>
            </a:avLst>
          </a:prstGeom>
          <a:solidFill>
            <a:srgbClr val="002060"/>
          </a:solidFill>
          <a:ln w="25400" cap="flat" cmpd="sng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vert="horz" lIns="91416" tIns="45708" rIns="91416" bIns="45708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799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Стрелка вправо с вырезом 13"/>
          <p:cNvSpPr/>
          <p:nvPr/>
        </p:nvSpPr>
        <p:spPr>
          <a:xfrm rot="5400000">
            <a:off x="3127748" y="2873486"/>
            <a:ext cx="360268" cy="388905"/>
          </a:xfrm>
          <a:prstGeom prst="notchedRightArrow">
            <a:avLst>
              <a:gd name="adj1" fmla="val 50000"/>
              <a:gd name="adj2" fmla="val 49997"/>
            </a:avLst>
          </a:prstGeom>
          <a:solidFill>
            <a:srgbClr val="002060"/>
          </a:solidFill>
          <a:ln w="25400" cap="flat" cmpd="sng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vert="horz" lIns="91416" tIns="45708" rIns="91416" bIns="45708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799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Стрелка вправо с вырезом 14"/>
          <p:cNvSpPr/>
          <p:nvPr/>
        </p:nvSpPr>
        <p:spPr>
          <a:xfrm rot="5400000">
            <a:off x="4250127" y="2873486"/>
            <a:ext cx="360268" cy="388905"/>
          </a:xfrm>
          <a:prstGeom prst="notchedRightArrow">
            <a:avLst>
              <a:gd name="adj1" fmla="val 50000"/>
              <a:gd name="adj2" fmla="val 49997"/>
            </a:avLst>
          </a:prstGeom>
          <a:solidFill>
            <a:srgbClr val="002060"/>
          </a:solidFill>
          <a:ln w="25400" cap="flat" cmpd="sng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vert="horz" lIns="91416" tIns="45708" rIns="91416" bIns="45708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799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Стрелка вправо с вырезом 15"/>
          <p:cNvSpPr/>
          <p:nvPr/>
        </p:nvSpPr>
        <p:spPr>
          <a:xfrm rot="5400000">
            <a:off x="5448438" y="2853972"/>
            <a:ext cx="358682" cy="391054"/>
          </a:xfrm>
          <a:prstGeom prst="notchedRightArrow">
            <a:avLst>
              <a:gd name="adj1" fmla="val 50000"/>
              <a:gd name="adj2" fmla="val 49998"/>
            </a:avLst>
          </a:prstGeom>
          <a:solidFill>
            <a:srgbClr val="002060"/>
          </a:solidFill>
          <a:ln w="25400" cap="flat" cmpd="sng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vert="horz" lIns="91416" tIns="45708" rIns="91416" bIns="45708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799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" name="Стрелка вправо с вырезом 16"/>
          <p:cNvSpPr/>
          <p:nvPr/>
        </p:nvSpPr>
        <p:spPr>
          <a:xfrm rot="5400000">
            <a:off x="6571861" y="2851411"/>
            <a:ext cx="358682" cy="391054"/>
          </a:xfrm>
          <a:prstGeom prst="notchedRightArrow">
            <a:avLst>
              <a:gd name="adj1" fmla="val 50000"/>
              <a:gd name="adj2" fmla="val 49998"/>
            </a:avLst>
          </a:prstGeom>
          <a:solidFill>
            <a:srgbClr val="002060"/>
          </a:solidFill>
          <a:ln w="25400" cap="flat" cmpd="sng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vert="horz" lIns="91416" tIns="45708" rIns="91416" bIns="45708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799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23684" y="3357582"/>
            <a:ext cx="10414298" cy="1760243"/>
          </a:xfrm>
          <a:prstGeom prst="rect">
            <a:avLst/>
          </a:prstGeom>
          <a:solidFill>
            <a:schemeClr val="accent2"/>
          </a:solidFill>
          <a:ln w="25400" cap="flat" cmpd="sng">
            <a:noFill/>
            <a:prstDash val="solid"/>
            <a:round/>
          </a:ln>
        </p:spPr>
        <p:txBody>
          <a:bodyPr vert="horz" lIns="91416" tIns="45708" rIns="91416" bIns="45708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/>
            <a:r>
              <a:rPr lang="ru-RU" altLang="en-US" sz="1600" b="1" dirty="0">
                <a:solidFill>
                  <a:srgbClr val="FFFFFF"/>
                </a:solidFill>
                <a:latin typeface="Calibri" pitchFamily="34" charset="0"/>
              </a:rPr>
              <a:t>Международная академия связи (МАС) является юридическим лицом с момента государственной регистрации – 7 марта 1996 года. В состав МАС входят физические и  юридические лица. </a:t>
            </a:r>
            <a:endParaRPr lang="ru-RU" altLang="en-US" sz="1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lvl="0" algn="ctr"/>
            <a:r>
              <a:rPr lang="ru-RU" altLang="en-US" sz="1600" b="1" dirty="0" smtClean="0">
                <a:solidFill>
                  <a:srgbClr val="FFFFFF"/>
                </a:solidFill>
                <a:latin typeface="Calibri" pitchFamily="34" charset="0"/>
              </a:rPr>
              <a:t>Физические </a:t>
            </a:r>
            <a:r>
              <a:rPr lang="ru-RU" altLang="en-US" sz="1600" b="1" dirty="0">
                <a:solidFill>
                  <a:srgbClr val="FFFFFF"/>
                </a:solidFill>
                <a:latin typeface="Calibri" pitchFamily="34" charset="0"/>
              </a:rPr>
              <a:t>лица (более 800 академиков) представляют свыше 300 организаций-юридических лиц и имеют право представительства, принятия решения и продвижения инициатив. </a:t>
            </a:r>
          </a:p>
          <a:p>
            <a:pPr lvl="0" algn="ctr"/>
            <a:r>
              <a:rPr lang="ru-RU" altLang="en-US" sz="1600" b="1" dirty="0">
                <a:solidFill>
                  <a:srgbClr val="FFFFFF"/>
                </a:solidFill>
                <a:latin typeface="Calibri" pitchFamily="34" charset="0"/>
              </a:rPr>
              <a:t>Объединение признаваемо в отрасли</a:t>
            </a:r>
          </a:p>
        </p:txBody>
      </p:sp>
      <p:sp>
        <p:nvSpPr>
          <p:cNvPr id="6" name="Блок-схема: ручное управление 5"/>
          <p:cNvSpPr/>
          <p:nvPr/>
        </p:nvSpPr>
        <p:spPr>
          <a:xfrm rot="16200000">
            <a:off x="4433335" y="1236631"/>
            <a:ext cx="1079219" cy="2223127"/>
          </a:xfrm>
          <a:prstGeom prst="flowChartManualOperation">
            <a:avLst/>
          </a:prstGeom>
          <a:solidFill>
            <a:schemeClr val="lt1"/>
          </a:solidFill>
          <a:ln w="25400" cap="flat" cmpd="sng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vert="eaVert" lIns="91416" tIns="45708" rIns="91416" bIns="45708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eaLnBrk="1" latinLnBrk="1" hangingPunct="1"/>
            <a:r>
              <a:rPr lang="ru-RU" altLang="en-US" sz="1799" dirty="0">
                <a:latin typeface="Calibri" pitchFamily="34" charset="0"/>
              </a:rPr>
              <a:t>  </a:t>
            </a:r>
            <a:r>
              <a:rPr lang="en-US" altLang="en-US" sz="1799" dirty="0" err="1">
                <a:latin typeface="Calibri" pitchFamily="34" charset="0"/>
              </a:rPr>
              <a:t>Россвязь</a:t>
            </a:r>
            <a:endParaRPr lang="en-US" altLang="en-US" sz="1799" dirty="0">
              <a:latin typeface="Calibri" pitchFamily="34" charset="0"/>
            </a:endParaRPr>
          </a:p>
        </p:txBody>
      </p:sp>
      <p:sp>
        <p:nvSpPr>
          <p:cNvPr id="10" name="Блок-схема: ручное управление 9"/>
          <p:cNvSpPr/>
          <p:nvPr/>
        </p:nvSpPr>
        <p:spPr>
          <a:xfrm rot="16200000">
            <a:off x="5566782" y="1237421"/>
            <a:ext cx="1080805" cy="2223130"/>
          </a:xfrm>
          <a:prstGeom prst="flowChartManualOperation">
            <a:avLst/>
          </a:prstGeom>
          <a:solidFill>
            <a:schemeClr val="lt1"/>
          </a:solidFill>
          <a:ln w="25400" cap="flat" cmpd="sng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vert="eaVert" lIns="91416" tIns="45708" rIns="91416" bIns="45708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/>
            <a:r>
              <a:rPr lang="ru-RU" altLang="en-US" sz="1400" dirty="0">
                <a:latin typeface="Calibri" pitchFamily="34" charset="0"/>
              </a:rPr>
              <a:t>Профсоюз </a:t>
            </a:r>
          </a:p>
          <a:p>
            <a:pPr lvl="0"/>
            <a:r>
              <a:rPr lang="ru-RU" altLang="en-US" sz="1400" dirty="0">
                <a:latin typeface="Calibri" pitchFamily="34" charset="0"/>
              </a:rPr>
              <a:t>работников </a:t>
            </a:r>
          </a:p>
          <a:p>
            <a:pPr lvl="0"/>
            <a:r>
              <a:rPr lang="ru-RU" altLang="en-US" sz="1400" dirty="0">
                <a:latin typeface="Calibri" pitchFamily="34" charset="0"/>
              </a:rPr>
              <a:t>связи России</a:t>
            </a:r>
            <a:endParaRPr lang="en-US" altLang="en-US" sz="1400" dirty="0">
              <a:latin typeface="Calibri" pitchFamily="34" charset="0"/>
            </a:endParaRPr>
          </a:p>
        </p:txBody>
      </p:sp>
      <p:sp>
        <p:nvSpPr>
          <p:cNvPr id="11" name="Блок-схема: ручное управление 10"/>
          <p:cNvSpPr/>
          <p:nvPr/>
        </p:nvSpPr>
        <p:spPr>
          <a:xfrm rot="16200000">
            <a:off x="6715741" y="1237422"/>
            <a:ext cx="1080805" cy="2223131"/>
          </a:xfrm>
          <a:prstGeom prst="flowChartManualOperation">
            <a:avLst/>
          </a:prstGeom>
          <a:solidFill>
            <a:schemeClr val="lt1"/>
          </a:solidFill>
          <a:ln w="25400" cap="flat" cmpd="sng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vert="eaVert" lIns="91416" tIns="45708" rIns="91416" bIns="45708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eaLnBrk="1" latinLnBrk="1" hangingPunct="1"/>
            <a:r>
              <a:rPr lang="ru-RU" altLang="en-US" sz="1400" dirty="0">
                <a:latin typeface="Calibri" pitchFamily="34" charset="0"/>
              </a:rPr>
              <a:t>       </a:t>
            </a:r>
            <a:r>
              <a:rPr lang="en-US" altLang="en-US" sz="1600" dirty="0">
                <a:latin typeface="Calibri" pitchFamily="34" charset="0"/>
              </a:rPr>
              <a:t>РСПП</a:t>
            </a:r>
          </a:p>
        </p:txBody>
      </p:sp>
      <p:sp>
        <p:nvSpPr>
          <p:cNvPr id="24" name="Блок-схема: ручное управление 23"/>
          <p:cNvSpPr/>
          <p:nvPr/>
        </p:nvSpPr>
        <p:spPr>
          <a:xfrm rot="16200000">
            <a:off x="7905973" y="1237422"/>
            <a:ext cx="1080805" cy="2223131"/>
          </a:xfrm>
          <a:prstGeom prst="flowChartManualOperation">
            <a:avLst/>
          </a:prstGeom>
          <a:solidFill>
            <a:schemeClr val="lt1"/>
          </a:solidFill>
          <a:ln w="25400" cap="flat" cmpd="sng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vert="eaVert" lIns="91416" tIns="45708" rIns="91416" bIns="45708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eaLnBrk="1" latinLnBrk="1" hangingPunct="1"/>
            <a:r>
              <a:rPr lang="ru-RU" altLang="en-US" sz="1600" dirty="0">
                <a:latin typeface="Calibri" pitchFamily="34" charset="0"/>
              </a:rPr>
              <a:t>     НАРК</a:t>
            </a:r>
            <a:endParaRPr lang="en-US" altLang="en-US" sz="1600" dirty="0">
              <a:latin typeface="Calibri" pitchFamily="34" charset="0"/>
            </a:endParaRPr>
          </a:p>
        </p:txBody>
      </p:sp>
      <p:sp>
        <p:nvSpPr>
          <p:cNvPr id="44" name="Блок-схема: ручное управление 43"/>
          <p:cNvSpPr/>
          <p:nvPr/>
        </p:nvSpPr>
        <p:spPr>
          <a:xfrm rot="16200000">
            <a:off x="9095262" y="1237422"/>
            <a:ext cx="1080805" cy="2223131"/>
          </a:xfrm>
          <a:prstGeom prst="flowChartManualOperation">
            <a:avLst/>
          </a:prstGeom>
          <a:solidFill>
            <a:schemeClr val="lt1"/>
          </a:solidFill>
          <a:ln w="25400" cap="flat" cmpd="sng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vert="eaVert" lIns="91416" tIns="45708" rIns="91416" bIns="45708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eaLnBrk="1" latinLnBrk="1" hangingPunct="1"/>
            <a:r>
              <a:rPr lang="ru-RU" altLang="en-US" sz="1600" dirty="0">
                <a:latin typeface="Calibri" pitchFamily="34" charset="0"/>
              </a:rPr>
              <a:t>  </a:t>
            </a:r>
            <a:r>
              <a:rPr lang="ru-RU" altLang="en-US" sz="1600" dirty="0" smtClean="0">
                <a:latin typeface="Calibri" pitchFamily="34" charset="0"/>
              </a:rPr>
              <a:t>НСПК</a:t>
            </a:r>
            <a:endParaRPr lang="en-US" altLang="en-US" sz="1600" dirty="0">
              <a:latin typeface="Calibri" pitchFamily="34" charset="0"/>
            </a:endParaRPr>
          </a:p>
        </p:txBody>
      </p:sp>
      <p:sp>
        <p:nvSpPr>
          <p:cNvPr id="25" name="Блок-схема: ручное управление 24"/>
          <p:cNvSpPr/>
          <p:nvPr/>
        </p:nvSpPr>
        <p:spPr>
          <a:xfrm rot="16200000">
            <a:off x="10160682" y="1232661"/>
            <a:ext cx="1080805" cy="2223130"/>
          </a:xfrm>
          <a:prstGeom prst="flowChartManualOperation">
            <a:avLst/>
          </a:prstGeom>
          <a:solidFill>
            <a:schemeClr val="lt1"/>
          </a:solidFill>
          <a:ln w="25400" cap="flat" cmpd="sng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vert="eaVert" lIns="91416" tIns="45708" rIns="91416" bIns="45708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r>
              <a:rPr lang="en-US" altLang="en-US" sz="1400" dirty="0" err="1">
                <a:latin typeface="Calibri" pitchFamily="34" charset="0"/>
              </a:rPr>
              <a:t>Компании</a:t>
            </a:r>
            <a:r>
              <a:rPr lang="en-US" altLang="en-US" sz="1400" dirty="0">
                <a:latin typeface="Calibri" pitchFamily="34" charset="0"/>
              </a:rPr>
              <a:t>, </a:t>
            </a:r>
            <a:r>
              <a:rPr lang="en-US" altLang="en-US" sz="1400" dirty="0" err="1">
                <a:latin typeface="Calibri" pitchFamily="34" charset="0"/>
              </a:rPr>
              <a:t>организации</a:t>
            </a:r>
            <a:r>
              <a:rPr lang="en-US" altLang="en-US" sz="1400" dirty="0">
                <a:latin typeface="Calibri" pitchFamily="34" charset="0"/>
              </a:rPr>
              <a:t>, </a:t>
            </a:r>
            <a:r>
              <a:rPr lang="ru-RU" altLang="en-US" sz="1400" dirty="0">
                <a:latin typeface="Calibri" pitchFamily="34" charset="0"/>
              </a:rPr>
              <a:t>    </a:t>
            </a:r>
            <a:r>
              <a:rPr lang="en-US" altLang="en-US" sz="1400" dirty="0" err="1">
                <a:latin typeface="Calibri" pitchFamily="34" charset="0"/>
              </a:rPr>
              <a:t>производства</a:t>
            </a:r>
            <a:endParaRPr lang="en-US" altLang="en-US" sz="1400" dirty="0">
              <a:latin typeface="Calibri" pitchFamily="34" charset="0"/>
            </a:endParaRPr>
          </a:p>
        </p:txBody>
      </p:sp>
      <p:sp>
        <p:nvSpPr>
          <p:cNvPr id="45" name="Стрелка вправо с вырезом 44"/>
          <p:cNvSpPr/>
          <p:nvPr/>
        </p:nvSpPr>
        <p:spPr>
          <a:xfrm rot="5400000">
            <a:off x="7794700" y="2851411"/>
            <a:ext cx="358682" cy="391054"/>
          </a:xfrm>
          <a:prstGeom prst="notchedRightArrow">
            <a:avLst>
              <a:gd name="adj1" fmla="val 50000"/>
              <a:gd name="adj2" fmla="val 49998"/>
            </a:avLst>
          </a:prstGeom>
          <a:solidFill>
            <a:srgbClr val="002060"/>
          </a:solidFill>
          <a:ln w="25400" cap="flat" cmpd="sng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vert="horz" lIns="91416" tIns="45708" rIns="91416" bIns="45708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799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6" name="Стрелка вправо с вырезом 45"/>
          <p:cNvSpPr/>
          <p:nvPr/>
        </p:nvSpPr>
        <p:spPr>
          <a:xfrm rot="5400000">
            <a:off x="8934435" y="2851411"/>
            <a:ext cx="358682" cy="391054"/>
          </a:xfrm>
          <a:prstGeom prst="notchedRightArrow">
            <a:avLst>
              <a:gd name="adj1" fmla="val 50000"/>
              <a:gd name="adj2" fmla="val 49998"/>
            </a:avLst>
          </a:prstGeom>
          <a:solidFill>
            <a:srgbClr val="002060"/>
          </a:solidFill>
          <a:ln w="25400" cap="flat" cmpd="sng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vert="horz" lIns="91416" tIns="45708" rIns="91416" bIns="45708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799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7" name="Стрелка вправо с вырезом 46"/>
          <p:cNvSpPr/>
          <p:nvPr/>
        </p:nvSpPr>
        <p:spPr>
          <a:xfrm rot="5400000">
            <a:off x="10926033" y="2851412"/>
            <a:ext cx="358682" cy="391054"/>
          </a:xfrm>
          <a:prstGeom prst="notchedRightArrow">
            <a:avLst>
              <a:gd name="adj1" fmla="val 50000"/>
              <a:gd name="adj2" fmla="val 49998"/>
            </a:avLst>
          </a:prstGeom>
          <a:solidFill>
            <a:srgbClr val="002060"/>
          </a:solidFill>
          <a:ln w="25400" cap="flat" cmpd="sng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vert="horz" lIns="91416" tIns="45708" rIns="91416" bIns="45708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799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8" name="Стрелка вправо с вырезом 47"/>
          <p:cNvSpPr/>
          <p:nvPr/>
        </p:nvSpPr>
        <p:spPr>
          <a:xfrm rot="5400000">
            <a:off x="10763416" y="2851411"/>
            <a:ext cx="358682" cy="391054"/>
          </a:xfrm>
          <a:prstGeom prst="notchedRightArrow">
            <a:avLst>
              <a:gd name="adj1" fmla="val 50000"/>
              <a:gd name="adj2" fmla="val 49998"/>
            </a:avLst>
          </a:prstGeom>
          <a:solidFill>
            <a:srgbClr val="002060"/>
          </a:solidFill>
          <a:ln w="25400" cap="flat" cmpd="sng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vert="horz" lIns="91416" tIns="45708" rIns="91416" bIns="45708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799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9" name="Стрелка вправо с вырезом 48"/>
          <p:cNvSpPr/>
          <p:nvPr/>
        </p:nvSpPr>
        <p:spPr>
          <a:xfrm rot="5400000">
            <a:off x="10579025" y="2851412"/>
            <a:ext cx="358682" cy="391054"/>
          </a:xfrm>
          <a:prstGeom prst="notchedRightArrow">
            <a:avLst>
              <a:gd name="adj1" fmla="val 50000"/>
              <a:gd name="adj2" fmla="val 49998"/>
            </a:avLst>
          </a:prstGeom>
          <a:solidFill>
            <a:srgbClr val="002060"/>
          </a:solidFill>
          <a:ln w="25400" cap="flat" cmpd="sng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vert="horz" lIns="91416" tIns="45708" rIns="91416" bIns="45708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799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0" name="Стрелка вправо с вырезом 49"/>
          <p:cNvSpPr/>
          <p:nvPr/>
        </p:nvSpPr>
        <p:spPr>
          <a:xfrm rot="5400000">
            <a:off x="10386356" y="2851411"/>
            <a:ext cx="358682" cy="391054"/>
          </a:xfrm>
          <a:prstGeom prst="notchedRightArrow">
            <a:avLst>
              <a:gd name="adj1" fmla="val 50000"/>
              <a:gd name="adj2" fmla="val 49998"/>
            </a:avLst>
          </a:prstGeom>
          <a:solidFill>
            <a:srgbClr val="002060"/>
          </a:solidFill>
          <a:ln w="25400" cap="flat" cmpd="sng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vert="horz" lIns="91416" tIns="45708" rIns="91416" bIns="45708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799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1" name="Стрелка вправо с вырезом 50"/>
          <p:cNvSpPr/>
          <p:nvPr/>
        </p:nvSpPr>
        <p:spPr>
          <a:xfrm rot="5400000">
            <a:off x="10208267" y="2851412"/>
            <a:ext cx="358682" cy="391054"/>
          </a:xfrm>
          <a:prstGeom prst="notchedRightArrow">
            <a:avLst>
              <a:gd name="adj1" fmla="val 50000"/>
              <a:gd name="adj2" fmla="val 49998"/>
            </a:avLst>
          </a:prstGeom>
          <a:solidFill>
            <a:srgbClr val="002060"/>
          </a:solidFill>
          <a:ln w="25400" cap="flat" cmpd="sng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vert="horz" lIns="91416" tIns="45708" rIns="91416" bIns="45708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799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5115377" y="4866901"/>
            <a:ext cx="1902558" cy="1806187"/>
          </a:xfrm>
          <a:prstGeom prst="ellipse">
            <a:avLst/>
          </a:prstGeom>
          <a:solidFill>
            <a:schemeClr val="accent2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399" b="1" dirty="0"/>
              <a:t>МАС</a:t>
            </a:r>
          </a:p>
        </p:txBody>
      </p:sp>
      <p:sp>
        <p:nvSpPr>
          <p:cNvPr id="55" name="Стрелка вправо 54"/>
          <p:cNvSpPr/>
          <p:nvPr/>
        </p:nvSpPr>
        <p:spPr>
          <a:xfrm>
            <a:off x="923684" y="5034719"/>
            <a:ext cx="4071936" cy="105663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99" b="1" dirty="0"/>
              <a:t>Соответствие критериям</a:t>
            </a:r>
            <a:endParaRPr lang="ru-RU" sz="1799" dirty="0"/>
          </a:p>
        </p:txBody>
      </p:sp>
      <p:sp>
        <p:nvSpPr>
          <p:cNvPr id="56" name="Стрелка вправо 55"/>
          <p:cNvSpPr/>
          <p:nvPr/>
        </p:nvSpPr>
        <p:spPr>
          <a:xfrm>
            <a:off x="923684" y="5800478"/>
            <a:ext cx="4071936" cy="105663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99" b="1" dirty="0"/>
              <a:t>Широкое представительство</a:t>
            </a:r>
            <a:endParaRPr lang="ru-RU" sz="1799" dirty="0"/>
          </a:p>
        </p:txBody>
      </p:sp>
      <p:sp>
        <p:nvSpPr>
          <p:cNvPr id="57" name="Стрелка влево 56"/>
          <p:cNvSpPr/>
          <p:nvPr/>
        </p:nvSpPr>
        <p:spPr>
          <a:xfrm>
            <a:off x="7266045" y="5042139"/>
            <a:ext cx="4071936" cy="1018044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99" b="1" dirty="0"/>
              <a:t>Авторитет у работников связи</a:t>
            </a:r>
            <a:endParaRPr lang="ru-RU" sz="1799" dirty="0"/>
          </a:p>
        </p:txBody>
      </p:sp>
      <p:sp>
        <p:nvSpPr>
          <p:cNvPr id="58" name="Стрелка влево 57"/>
          <p:cNvSpPr/>
          <p:nvPr/>
        </p:nvSpPr>
        <p:spPr>
          <a:xfrm>
            <a:off x="7256143" y="5800478"/>
            <a:ext cx="4071936" cy="1018044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99" b="1" dirty="0"/>
              <a:t>Активность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3354" y="167062"/>
            <a:ext cx="112628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СПК в области телекоммуникаций, почтовой связи и радиотехники (СПК связи</a:t>
            </a:r>
            <a:r>
              <a:rPr lang="ru-RU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7109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836" y="332656"/>
            <a:ext cx="10128787" cy="58715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Дополнительные факторы, влияющие на развитие системы квалификации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764" y="1124744"/>
            <a:ext cx="11449272" cy="3600400"/>
          </a:xfrm>
        </p:spPr>
        <p:txBody>
          <a:bodyPr>
            <a:normAutofit/>
          </a:bodyPr>
          <a:lstStyle/>
          <a:p>
            <a:r>
              <a:rPr lang="ru-RU" sz="1600" dirty="0"/>
              <a:t>Программа «Цифровая экономика Российской Федерации». Утверждена распоряжением Правительства №1632-р от </a:t>
            </a:r>
            <a:r>
              <a:rPr lang="ru-RU" sz="1600" dirty="0" smtClean="0"/>
              <a:t>28.08.2017</a:t>
            </a:r>
            <a:r>
              <a:rPr lang="en-US" sz="1600" dirty="0" smtClean="0"/>
              <a:t> </a:t>
            </a:r>
            <a:r>
              <a:rPr lang="ru-RU" sz="1600" dirty="0" smtClean="0"/>
              <a:t>г.</a:t>
            </a:r>
          </a:p>
          <a:p>
            <a:r>
              <a:rPr lang="ru-RU" sz="1600" dirty="0"/>
              <a:t>В разделе "Кадры и образование" </a:t>
            </a:r>
            <a:r>
              <a:rPr lang="ru-RU" sz="1600" dirty="0" smtClean="0"/>
              <a:t>записано, что количество </a:t>
            </a:r>
            <a:r>
              <a:rPr lang="ru-RU" sz="1600" dirty="0"/>
              <a:t>выпускников высшего и среднего профессионального образования, обладающих компетенциями в области информационных технологий на среднемировом уровне, должно составлять 800 тыс. человек в </a:t>
            </a:r>
            <a:r>
              <a:rPr lang="ru-RU" sz="1600" dirty="0" smtClean="0"/>
              <a:t>год</a:t>
            </a:r>
          </a:p>
          <a:p>
            <a:r>
              <a:rPr lang="ru-RU" sz="1600" dirty="0" err="1"/>
              <a:t>Д.Медведев</a:t>
            </a:r>
            <a:r>
              <a:rPr lang="ru-RU" sz="1600" dirty="0"/>
              <a:t> на заседании Кабинета Министров 15 августа </a:t>
            </a:r>
            <a:r>
              <a:rPr lang="ru-RU" sz="1600" dirty="0" smtClean="0"/>
              <a:t>2017 г</a:t>
            </a:r>
            <a:r>
              <a:rPr lang="ru-RU" sz="1600" dirty="0"/>
              <a:t>.: «В рамках реализации программы "Цифровая экономика РФ" необходимо сотрудничать с зарубежными компаниями и иностранными специалистами. Нам нужно будет следить за тем, как реализуются программы цифровой экономики в других странах …»</a:t>
            </a:r>
          </a:p>
          <a:p>
            <a:r>
              <a:rPr lang="ru-RU" sz="1600" dirty="0" smtClean="0"/>
              <a:t>В </a:t>
            </a:r>
            <a:r>
              <a:rPr lang="ru-RU" sz="1600" dirty="0"/>
              <a:t>рамках этого сотрудничества Россия </a:t>
            </a:r>
            <a:r>
              <a:rPr lang="ru-RU" sz="1600" dirty="0" smtClean="0"/>
              <a:t>взаимодействует </a:t>
            </a:r>
            <a:r>
              <a:rPr lang="ru-RU" sz="1600" dirty="0"/>
              <a:t>с системой </a:t>
            </a:r>
            <a:r>
              <a:rPr lang="ru-RU" sz="1600" dirty="0" smtClean="0"/>
              <a:t>WorldSkills </a:t>
            </a:r>
            <a:r>
              <a:rPr lang="ru-RU" sz="1600" dirty="0" err="1"/>
              <a:t>International</a:t>
            </a:r>
            <a:r>
              <a:rPr lang="ru-RU" sz="1600" dirty="0"/>
              <a:t> (WSI) — международная некоммерческая ассоциация, целью которой - повышение статуса и стандартов </a:t>
            </a:r>
            <a:r>
              <a:rPr lang="ru-RU" sz="1600" dirty="0" err="1"/>
              <a:t>профподготовки</a:t>
            </a:r>
            <a:r>
              <a:rPr lang="ru-RU" sz="1600" dirty="0"/>
              <a:t> и квалификации по всему миру, популяризация рабочих профессий через проведение соревнований по всему </a:t>
            </a:r>
            <a:r>
              <a:rPr lang="ru-RU" sz="1600" dirty="0" smtClean="0"/>
              <a:t>миру. В </a:t>
            </a:r>
            <a:r>
              <a:rPr lang="ru-RU" sz="1600" dirty="0"/>
              <a:t>Р</a:t>
            </a:r>
            <a:r>
              <a:rPr lang="ru-RU" sz="1600" dirty="0" smtClean="0"/>
              <a:t>оссии это – Союз «Молодые профессионалы» </a:t>
            </a:r>
            <a:r>
              <a:rPr lang="en-US" sz="1600" dirty="0"/>
              <a:t>WorldSkills </a:t>
            </a:r>
            <a:r>
              <a:rPr lang="en-US" sz="1600" dirty="0" smtClean="0"/>
              <a:t>Russia </a:t>
            </a:r>
            <a:r>
              <a:rPr lang="ru-RU" sz="1600" dirty="0" smtClean="0"/>
              <a:t>(</a:t>
            </a:r>
            <a:r>
              <a:rPr lang="en-US" sz="1600" dirty="0" smtClean="0"/>
              <a:t>WSR)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1764" y="5506776"/>
            <a:ext cx="1144629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необходим </a:t>
            </a:r>
            <a:r>
              <a:rPr lang="ru-RU" sz="1600" dirty="0"/>
              <a:t>перечень наиболее массовых и значимых профессий </a:t>
            </a:r>
            <a:r>
              <a:rPr lang="ru-RU" sz="1600" dirty="0" smtClean="0"/>
              <a:t>и специальностей с </a:t>
            </a:r>
            <a:r>
              <a:rPr lang="ru-RU" sz="1600" dirty="0"/>
              <a:t>учетом наступления цифровой </a:t>
            </a:r>
            <a:r>
              <a:rPr lang="ru-RU" sz="1600" dirty="0" smtClean="0"/>
              <a:t>экономики, сопряженный с актуальными квалификациями, востребованными рынком труда</a:t>
            </a:r>
            <a:endParaRPr lang="ru-RU" sz="16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вопрос </a:t>
            </a:r>
            <a:r>
              <a:rPr lang="ru-RU" sz="1600" dirty="0"/>
              <a:t>связки </a:t>
            </a:r>
            <a:r>
              <a:rPr lang="ru-RU" sz="1600" dirty="0" smtClean="0"/>
              <a:t>профессиональных стандартов </a:t>
            </a:r>
            <a:r>
              <a:rPr lang="ru-RU" sz="1600" dirty="0"/>
              <a:t>и </a:t>
            </a:r>
            <a:r>
              <a:rPr lang="ru-RU" sz="1600" dirty="0" err="1"/>
              <a:t>ФГОСов</a:t>
            </a:r>
            <a:endParaRPr lang="ru-RU" sz="1600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546815" y="4581128"/>
            <a:ext cx="11161240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Система квалификаций оказывает прямое влияние на систему подготовки кадров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58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204653"/>
              </p:ext>
            </p:extLst>
          </p:nvPr>
        </p:nvGraphicFramePr>
        <p:xfrm>
          <a:off x="1" y="44623"/>
          <a:ext cx="12188826" cy="674475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61024"/>
                <a:gridCol w="2859108"/>
                <a:gridCol w="2222552"/>
                <a:gridCol w="1823071"/>
                <a:gridCol w="1823071"/>
              </a:tblGrid>
              <a:tr h="1754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Коды</a:t>
                      </a:r>
                      <a:r>
                        <a:rPr lang="ru-RU" sz="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н</a:t>
                      </a: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аименования 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специальностей </a:t>
                      </a:r>
                    </a:p>
                  </a:txBody>
                  <a:tcPr marL="82550" marR="82550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Квалификация(и) специалиста среднего </a:t>
                      </a: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звена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0" marR="82550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Коды</a:t>
                      </a:r>
                      <a:r>
                        <a:rPr lang="ru-RU" sz="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н</a:t>
                      </a: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аименования профессий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0" marR="82550" marT="9525" marB="9525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Квалификация(и) </a:t>
                      </a: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квалифицированного рабочего и служащего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0" marR="82550" marT="9525" marB="95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3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11.02.01 Радиоаппаратостроение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4615" marT="9525" marB="95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Радиотехник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 по </a:t>
                      </a:r>
                      <a:r>
                        <a:rPr lang="ru-RU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радиоаппаратостроению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4615" marR="94615" marT="9525" marB="95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11.01.01</a:t>
                      </a:r>
                      <a:r>
                        <a:rPr lang="ru-RU" sz="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Монтажник 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радиоэлектронной аппаратуры и приборов </a:t>
                      </a:r>
                    </a:p>
                  </a:txBody>
                  <a:tcPr marL="82550" marR="82550" marT="9525" marB="9525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Контролер радиоэлектронной аппаратуры и </a:t>
                      </a: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приборов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Монтажник радиоэлектронной аппаратуры и </a:t>
                      </a: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приборов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Регулировщик радиоэлектронной аппаратуры и </a:t>
                      </a: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приборов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Слесарь-сборщик радиоэлектронной аппаратуры и </a:t>
                      </a: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приборов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Слесарь-механик по радиоэлектронной аппаратуре </a:t>
                      </a:r>
                    </a:p>
                  </a:txBody>
                  <a:tcPr marL="82550" marR="82550" marT="9525" marB="9525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11.02.02 Техническое 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обслуживание и ремонт радиоэлектронной техники (по отраслям)</a:t>
                      </a:r>
                    </a:p>
                  </a:txBody>
                  <a:tcPr marL="94615" marR="94615" marT="9525" marB="95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Старший техник </a:t>
                      </a:r>
                    </a:p>
                  </a:txBody>
                  <a:tcPr marL="94615" marR="94615" marT="9525" marB="95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11.01.02 Радиомеханик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0" marR="82550" marT="9525" marB="9525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Радиомеханик по обслуживанию и ремонту радиотелевизионной </a:t>
                      </a: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аппаратуры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Радиомонтер приемных телевизионных </a:t>
                      </a: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антенн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Радиомеханик по ремонту радиоэлектронного оборудования </a:t>
                      </a:r>
                    </a:p>
                  </a:txBody>
                  <a:tcPr marL="82550" marR="82550" marT="9525" marB="9525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11.02.03 Эксплуатация </a:t>
                      </a: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оборудования радиосвязи и </a:t>
                      </a:r>
                      <a:r>
                        <a:rPr lang="ru-RU" sz="8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электрорадионавигации</a:t>
                      </a: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судов </a:t>
                      </a:r>
                    </a:p>
                  </a:txBody>
                  <a:tcPr marL="94615" marR="94615" marT="9525" marB="95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 </a:t>
                      </a:r>
                    </a:p>
                  </a:txBody>
                  <a:tcPr marL="94615" marR="94615" marT="9525" marB="95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 03 Радиооператор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0" marR="82550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Радиооператор </a:t>
                      </a:r>
                    </a:p>
                  </a:txBody>
                  <a:tcPr marL="82550" marR="82550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11.02.04 Радиотехнические </a:t>
                      </a: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комплексы и системы управления космических летательных аппаратов </a:t>
                      </a:r>
                    </a:p>
                  </a:txBody>
                  <a:tcPr marL="94615" marR="94615" marT="9525" marB="95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Радиотехник</a:t>
                      </a: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Старший радиотехник </a:t>
                      </a:r>
                    </a:p>
                  </a:txBody>
                  <a:tcPr marL="94615" marR="94615" marT="9525" marB="95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11.01.04 Монтажник </a:t>
                      </a: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оборудования радио- и телефонной связи </a:t>
                      </a:r>
                    </a:p>
                  </a:txBody>
                  <a:tcPr marL="82550" marR="82550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Монтажник оборудования </a:t>
                      </a:r>
                      <a:r>
                        <a:rPr lang="ru-RU" sz="8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связи</a:t>
                      </a: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Радиомонтер приемных телевизионных антенн </a:t>
                      </a:r>
                    </a:p>
                  </a:txBody>
                  <a:tcPr marL="82550" marR="82550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2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11.02.05 Аудиовизуальная 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техника </a:t>
                      </a:r>
                    </a:p>
                  </a:txBody>
                  <a:tcPr marL="94615" marR="94615" marT="9525" marB="95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Старший техник </a:t>
                      </a:r>
                    </a:p>
                  </a:txBody>
                  <a:tcPr marL="94615" marR="94615" marT="9525" marB="95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11.01.05 Монтажник </a:t>
                      </a:r>
                      <a: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связи </a:t>
                      </a:r>
                      <a:r>
                        <a:rPr lang="ru-RU" sz="8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ru-RU" sz="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0" marR="82550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Монтажник связи - </a:t>
                      </a:r>
                      <a:r>
                        <a:rPr lang="ru-RU" sz="800" b="1" i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антенщик</a:t>
                      </a:r>
                      <a: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Монтажник связи - </a:t>
                      </a:r>
                      <a:r>
                        <a:rPr lang="ru-RU" sz="8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кабельщик</a:t>
                      </a:r>
                      <a: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Монтажник связи - </a:t>
                      </a:r>
                      <a:r>
                        <a:rPr lang="ru-RU" sz="800" b="1" i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линейщик</a:t>
                      </a:r>
                      <a: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Монтажник связи - спайщик </a:t>
                      </a:r>
                    </a:p>
                  </a:txBody>
                  <a:tcPr marL="82550" marR="82550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11.02.06 Техническая 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эксплуатация транспортного радиоэлектронного оборудования (по видам транспорта)</a:t>
                      </a:r>
                    </a:p>
                  </a:txBody>
                  <a:tcPr marL="94615" marR="94615" marT="9525" marB="95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Старший техник </a:t>
                      </a:r>
                    </a:p>
                  </a:txBody>
                  <a:tcPr marL="94615" marR="94615" marT="9525" marB="95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</a:t>
                      </a:r>
                      <a:r>
                        <a:rPr lang="ru-RU" sz="800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 </a:t>
                      </a:r>
                      <a:r>
                        <a:rPr lang="ru-RU" sz="8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Электромонтер </a:t>
                      </a: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оборудования электросвязи и проводного вещания </a:t>
                      </a:r>
                    </a:p>
                  </a:txBody>
                  <a:tcPr marL="82550" marR="82550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Электромонтер станционного оборудования </a:t>
                      </a: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радиофикации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Электромонтер станционного оборудования телеграфной </a:t>
                      </a: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связи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Электромонтер станционного оборудования телефонной связи</a:t>
                      </a:r>
                    </a:p>
                  </a:txBody>
                  <a:tcPr marL="82550" marR="82550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11.02.07 Радиотехнические 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информационные системы </a:t>
                      </a:r>
                    </a:p>
                  </a:txBody>
                  <a:tcPr marL="94615" marR="94615" marT="9525" marB="95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Радиотехник </a:t>
                      </a:r>
                    </a:p>
                  </a:txBody>
                  <a:tcPr marL="94615" marR="94615" marT="9525" marB="95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11.01.07 Электромонтер </a:t>
                      </a:r>
                      <a:r>
                        <a:rPr lang="ru-RU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ремонту линейно-кабельных сооружений телефонной связи и проводного вещания </a:t>
                      </a:r>
                      <a:r>
                        <a:rPr lang="ru-RU" sz="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0" marR="82550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Кабельщик-спайщик</a:t>
                      </a:r>
                      <a:r>
                        <a:rPr lang="ru-RU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Электромонтер линейных сооружений телефонной связи и радиофикации </a:t>
                      </a:r>
                    </a:p>
                  </a:txBody>
                  <a:tcPr marL="82550" marR="82550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11.02.08 Средства 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связи с подвижными объектами </a:t>
                      </a:r>
                    </a:p>
                  </a:txBody>
                  <a:tcPr marL="94615" marR="94615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 по телекоммуникациям </a:t>
                      </a:r>
                    </a:p>
                  </a:txBody>
                  <a:tcPr marL="94615" marR="94615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11.01.08 Оператор 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связи </a:t>
                      </a:r>
                    </a:p>
                  </a:txBody>
                  <a:tcPr marL="82550" marR="82550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Оператор связи </a:t>
                      </a:r>
                    </a:p>
                  </a:txBody>
                  <a:tcPr marL="82550" marR="82550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2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11.02.09 Многоканальные 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телекоммуникационные системы </a:t>
                      </a:r>
                    </a:p>
                  </a:txBody>
                  <a:tcPr marL="94615" marR="94615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 по телекоммуникациям </a:t>
                      </a:r>
                    </a:p>
                  </a:txBody>
                  <a:tcPr marL="94615" marR="94615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11.01.09 Оператор </a:t>
                      </a: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микроэлектронного производства </a:t>
                      </a:r>
                      <a:endParaRPr lang="ru-RU" sz="800" i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(никто</a:t>
                      </a:r>
                      <a:r>
                        <a:rPr lang="ru-RU" sz="800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не обучается!!!)</a:t>
                      </a:r>
                      <a:endParaRPr lang="ru-RU" sz="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0" marR="82550" marT="9525" marB="9525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Оператор вакуумно-напылительных </a:t>
                      </a:r>
                      <a:r>
                        <a:rPr lang="ru-RU" sz="8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процессов</a:t>
                      </a: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Оператор диффузионных </a:t>
                      </a:r>
                      <a:r>
                        <a:rPr lang="ru-RU" sz="8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процессов</a:t>
                      </a: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Оператор по наращиванию эпитаксиальных </a:t>
                      </a:r>
                      <a:r>
                        <a:rPr lang="ru-RU" sz="8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слоев</a:t>
                      </a: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Оператор прецизионной фотолитографии </a:t>
                      </a:r>
                    </a:p>
                  </a:txBody>
                  <a:tcPr marL="82550" marR="82550" marT="9525" marB="9525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11.02.10 Радиосвязь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радиовещание и телевидение </a:t>
                      </a:r>
                    </a:p>
                  </a:txBody>
                  <a:tcPr marL="94615" marR="94615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 по телекоммуникациям </a:t>
                      </a:r>
                    </a:p>
                  </a:txBody>
                  <a:tcPr marL="94615" marR="94615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11.01.10 Оператор 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оборудования </a:t>
                      </a:r>
                      <a:r>
                        <a:rPr lang="ru-RU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элионных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процессов </a:t>
                      </a:r>
                    </a:p>
                  </a:txBody>
                  <a:tcPr marL="82550" marR="82550" marT="9525" marB="9525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Оператор плазмохимических </a:t>
                      </a: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процессов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Оператор </a:t>
                      </a:r>
                      <a:r>
                        <a:rPr lang="ru-RU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элионных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процессов </a:t>
                      </a:r>
                    </a:p>
                  </a:txBody>
                  <a:tcPr marL="82550" marR="82550" marT="9525" marB="9525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11.02.11 Сети 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связи и системы коммутации </a:t>
                      </a:r>
                    </a:p>
                  </a:txBody>
                  <a:tcPr marL="94615" marR="94615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 по телекоммуникациям </a:t>
                      </a:r>
                    </a:p>
                  </a:txBody>
                  <a:tcPr marL="94615" marR="94615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11.01.11 Наладчик </a:t>
                      </a: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технологического оборудования (электронная техника)</a:t>
                      </a:r>
                    </a:p>
                  </a:txBody>
                  <a:tcPr marL="82550" marR="82550" marT="9525" marB="9525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Наладчик-монтажник испытательного </a:t>
                      </a:r>
                      <a:r>
                        <a:rPr lang="ru-RU" sz="8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оборудования</a:t>
                      </a: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Наладчик технологического оборудования </a:t>
                      </a:r>
                    </a:p>
                  </a:txBody>
                  <a:tcPr marL="82550" marR="82550" marT="9525" marB="9525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8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11.02.12</a:t>
                      </a:r>
                      <a:r>
                        <a:rPr lang="ru-RU" sz="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Почтовая 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связь </a:t>
                      </a:r>
                    </a:p>
                  </a:txBody>
                  <a:tcPr marL="94615" marR="94615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 почтовой связи </a:t>
                      </a:r>
                    </a:p>
                  </a:txBody>
                  <a:tcPr marL="94615" marR="94615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11.01.12 Сборщик </a:t>
                      </a:r>
                      <a: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изделий электронной техники </a:t>
                      </a:r>
                      <a:r>
                        <a:rPr lang="ru-RU" sz="8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ru-RU" sz="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0" marR="82550" marT="9525" marB="9525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Контролер деталей и </a:t>
                      </a:r>
                      <a:r>
                        <a:rPr lang="ru-RU" sz="8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приборов</a:t>
                      </a:r>
                      <a: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Оператор </a:t>
                      </a:r>
                      <a:r>
                        <a:rPr lang="ru-RU" sz="8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микросварки</a:t>
                      </a:r>
                      <a: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Сборщик изделий электронной </a:t>
                      </a:r>
                      <a:r>
                        <a:rPr lang="ru-RU" sz="8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техники</a:t>
                      </a:r>
                      <a: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Сборщик </a:t>
                      </a:r>
                      <a:r>
                        <a:rPr lang="ru-RU" sz="8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микросхем</a:t>
                      </a:r>
                      <a: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Сборщик полупроводниковых приборов </a:t>
                      </a:r>
                    </a:p>
                  </a:txBody>
                  <a:tcPr marL="82550" marR="82550" marT="9525" marB="9525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6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11.02.13 Твердотельная </a:t>
                      </a: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электроника </a:t>
                      </a:r>
                    </a:p>
                  </a:txBody>
                  <a:tcPr marL="94615" marR="94615" marT="9525" marB="95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 </a:t>
                      </a:r>
                    </a:p>
                  </a:txBody>
                  <a:tcPr marL="94615" marR="94615" marT="9525" marB="95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11.01.13 Сборщик </a:t>
                      </a: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приборов вакуумной электроники </a:t>
                      </a:r>
                      <a:r>
                        <a:rPr lang="ru-RU" sz="8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(15 человек!!!)</a:t>
                      </a:r>
                      <a:endParaRPr lang="ru-RU" sz="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0" marR="82550" marT="9525" marB="9525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Монтажник электровакуумных </a:t>
                      </a:r>
                      <a:r>
                        <a:rPr lang="ru-RU" sz="8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приборов</a:t>
                      </a: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Сборщик-монтажник в производстве цветных кинескопов </a:t>
                      </a:r>
                    </a:p>
                  </a:txBody>
                  <a:tcPr marL="82550" marR="82550" marT="9525" marB="9525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11.02.14 Электронные 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приборы и устройства </a:t>
                      </a:r>
                    </a:p>
                  </a:txBody>
                  <a:tcPr marL="94615" marR="94615" marT="9525" marB="95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</a:t>
                      </a: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 по электронным приборам и устройствам </a:t>
                      </a:r>
                    </a:p>
                  </a:txBody>
                  <a:tcPr marL="94615" marR="94615" marT="9525" marB="9525">
                    <a:solidFill>
                      <a:srgbClr val="FFC00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8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800" dirty="0" smtClean="0"/>
                        <a:t>* ФГОС СПО из списка ТОП-50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800" dirty="0" smtClean="0"/>
                        <a:t>** актуализированный ФГОС СПО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800" dirty="0" smtClean="0"/>
                        <a:t>*** </a:t>
                      </a:r>
                      <a:r>
                        <a:rPr lang="ru-RU" sz="800" dirty="0" err="1" smtClean="0"/>
                        <a:t>фГОС</a:t>
                      </a:r>
                      <a:r>
                        <a:rPr lang="ru-RU" sz="800" dirty="0" smtClean="0"/>
                        <a:t> СПО в процессе актуализации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800" i="1" dirty="0" smtClean="0"/>
                        <a:t>курсив – малочисленные профессии и специальности</a:t>
                      </a:r>
                      <a:endParaRPr lang="ru-RU" sz="800" i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Направление 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«Электроника»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Направление</a:t>
                      </a:r>
                    </a:p>
                    <a:p>
                      <a:pPr algn="ctr"/>
                      <a:r>
                        <a:rPr lang="ru-RU" sz="1100" b="1" dirty="0" smtClean="0"/>
                        <a:t> «Сети связи»</a:t>
                      </a:r>
                      <a:endParaRPr lang="ru-RU" sz="11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0709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11.02.15 Инфокоммуникационные </a:t>
                      </a:r>
                      <a:r>
                        <a:rPr lang="ru-RU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сети и системы связи </a:t>
                      </a:r>
                      <a:r>
                        <a:rPr lang="ru-RU" sz="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4615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 по обслуживанию телекоммуникаций </a:t>
                      </a:r>
                    </a:p>
                  </a:txBody>
                  <a:tcPr marL="94615" marR="94615" marT="9525" marB="95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Требуют передачи в другие УГС и сотрудничества с другими СПК</a:t>
                      </a:r>
                      <a:endParaRPr lang="ru-RU" sz="9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Специальность на стыке направлений</a:t>
                      </a:r>
                      <a:endParaRPr lang="ru-RU" sz="9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0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11.02.16 Монтаж</a:t>
                      </a:r>
                      <a:r>
                        <a:rPr lang="ru-RU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техническое обслуживание и ремонт электронных приборов и устройств </a:t>
                      </a:r>
                      <a:r>
                        <a:rPr lang="ru-RU" sz="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4615" marT="9525" marB="95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 по электронным приборам и устройствам </a:t>
                      </a:r>
                    </a:p>
                  </a:txBody>
                  <a:tcPr marL="94615" marR="94615" marT="9525" marB="9525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08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981" y="178400"/>
            <a:ext cx="10512862" cy="656778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/>
              <a:t>ПРЕДЛОЖЕНИЯ И ЗАМЕЧАНИЯ ПО ПРОЕКТУ ПЕРЕЧНЯ ПРОФЕССИЙ СРЕДНЕГО ПРОФЕССИОНАЛЬНОГО ОБРАЗОВАНИЯ </a:t>
            </a:r>
            <a:br>
              <a:rPr lang="ru-RU" sz="1400" b="1" dirty="0"/>
            </a:br>
            <a:r>
              <a:rPr lang="ru-RU" sz="1400" b="1" dirty="0"/>
              <a:t>УГС 11.00.00 Электроника, радиотехника и системы </a:t>
            </a:r>
            <a:r>
              <a:rPr lang="ru-RU" sz="1400" b="1" dirty="0" smtClean="0"/>
              <a:t>связи (по состоянию на 09.10.2018)</a:t>
            </a:r>
            <a:endParaRPr lang="ru-RU" sz="14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576899" y="903576"/>
          <a:ext cx="4952450" cy="4490956"/>
        </p:xfrm>
        <a:graphic>
          <a:graphicData uri="http://schemas.openxmlformats.org/drawingml/2006/table">
            <a:tbl>
              <a:tblPr firstRow="1" bandRow="1"/>
              <a:tblGrid>
                <a:gridCol w="1119525"/>
                <a:gridCol w="2054529"/>
                <a:gridCol w="954765"/>
                <a:gridCol w="823631"/>
              </a:tblGrid>
              <a:tr h="45127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Коды и наименования профессий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Квалификация(и) квалифицированного рабочего и служащего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Действия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Примечания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154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11.01.01 Монтажник радиоэлектронной аппаратуры и приборов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Контролер радиоэлектронной аппаратуры и приборов</a:t>
                      </a:r>
                      <a:b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Монтажник радиоэлектронной аппаратуры и приборов</a:t>
                      </a:r>
                      <a:b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Регулировщик радиоэлектронной аппаратуры и приборов</a:t>
                      </a:r>
                      <a:b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Слесарь-сборщик радиоэлектронной аппаратуры и приборов</a:t>
                      </a:r>
                      <a:b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Слесарь-механик по радиоэлектронной аппаратуре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Оставить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571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11.01.02 Радиомеханик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Радиомеханик по обслуживанию и ремонту радиотелевизионной аппаратуры</a:t>
                      </a:r>
                      <a:b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Радиомонтер приемных телевизионных антенн</a:t>
                      </a:r>
                      <a:b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Радиомеханик по ремонту радиоэлектронного оборудования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Оставить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65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 03 Радиооператор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Радиооператор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Оставить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88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11.01.04 Монтажник оборудования радио- и телефонной связи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Монтажник оборудования связи</a:t>
                      </a:r>
                      <a:b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Радиомонтер приемных телевизионных антенн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Перевести в профессиональное обучение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i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88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11.01.05 Монтажник связи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Монтажник связи - антенщик</a:t>
                      </a:r>
                      <a:b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Монтажник связи - кабельщик</a:t>
                      </a:r>
                      <a:b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Монтажник связи - линейщик</a:t>
                      </a:r>
                      <a:b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Монтажник связи - спайщик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Оставить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6035242" y="887128"/>
          <a:ext cx="5733480" cy="5703093"/>
        </p:xfrm>
        <a:graphic>
          <a:graphicData uri="http://schemas.openxmlformats.org/drawingml/2006/table">
            <a:tbl>
              <a:tblPr firstRow="1" bandRow="1"/>
              <a:tblGrid>
                <a:gridCol w="1426979"/>
                <a:gridCol w="2114472"/>
                <a:gridCol w="1171231"/>
                <a:gridCol w="1020798"/>
              </a:tblGrid>
              <a:tr h="87758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11.01.06 Электромонтер оборудования электросвязи и проводного вещания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Электромонтер станционного оборудования радиофикации</a:t>
                      </a:r>
                      <a:b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Электромонтер станционного оборудования телеграфной связи</a:t>
                      </a:r>
                      <a:b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Электромонтер станционного оборудования телефонной связи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Удалить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20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11.01.07 Электромонтер по ремонту линейно-кабельных сооружений телефонной связи и проводного вещания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Кабельщик-спайщик</a:t>
                      </a:r>
                      <a:b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Электромонтер линейных сооружений телефонной связи и радиофикации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Перевести в профессиональное обучение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69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11.01.08 Оператор связи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Оператор связи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Оставить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77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11.01.09 Оператор микроэлектронного производства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(никто не обучается!!!)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Оператор вакуумно-напылительных процессов</a:t>
                      </a:r>
                      <a:b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Оператор диффузионных процессов</a:t>
                      </a:r>
                      <a:b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Оператор по наращиванию эпитаксиальных слоев</a:t>
                      </a:r>
                      <a:b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Оператор прецизионной фотолитографии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Можно удалить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только после консультаций с работодателями!!!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Возможно объединение с 11.01.10 Оператор оборудования элионных процессов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данной профессии идет в вузах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88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11.01.10 Оператор оборудования элионных процессов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Оператор плазмохимических процессов</a:t>
                      </a:r>
                      <a:b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Оператор элионных процессов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Возможно объединение с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11.01.09 Оператор микроэлектронного производства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данной профессии идет в вузах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82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11.01.11 Наладчик технологического оборудования (электронная техника)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Наладчик-монтажник испытательного оборудования</a:t>
                      </a:r>
                      <a:b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Наладчик технологического оборудования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Перевести в профессиональное обучение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i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20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11.01.12 Сборщик изделий электронной техники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Контролер деталей и приборов</a:t>
                      </a:r>
                      <a:b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Оператор микросварки</a:t>
                      </a:r>
                      <a:b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Сборщик изделий электронной техники</a:t>
                      </a:r>
                      <a:b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Сборщик микросхем</a:t>
                      </a:r>
                      <a:b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Сборщик полупроводниковых приборов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Удалить из перечня, объединив с 11.01.01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45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11.01.13 Сборщик приборов вакуумной электроники (15 человек!!!)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Монтажник электровакуумных приборов</a:t>
                      </a:r>
                      <a:b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Сборщик-монтажник в производстве цветных кинескопов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50" marR="23050" marT="2659" marB="2659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Перевести в профессиональное обучение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40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981" y="178400"/>
            <a:ext cx="10512862" cy="656778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/>
              <a:t>ПРЕДЛОЖЕНИЯ И ЗАМЕЧАНИЯ ПО ПРОЕКТУ ПЕРЕЧНЯ СПЕЦИАЛЬНОСТЕЙ СРЕДНЕГО ПРОФЕССИОНАЛЬНОГО ОБРАЗОВАНИЯ </a:t>
            </a:r>
            <a:br>
              <a:rPr lang="ru-RU" sz="1400" b="1" dirty="0"/>
            </a:br>
            <a:r>
              <a:rPr lang="ru-RU" sz="1400" b="1" dirty="0"/>
              <a:t>УГС 11.00.00 Электроника, радиотехника и системы </a:t>
            </a:r>
            <a:r>
              <a:rPr lang="ru-RU" sz="1400" b="1" dirty="0" smtClean="0"/>
              <a:t>связи (</a:t>
            </a:r>
            <a:r>
              <a:rPr lang="ru-RU" sz="1400" b="1" dirty="0"/>
              <a:t>по состоянию на 09.10.2018)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985164" y="835178"/>
          <a:ext cx="4739442" cy="5544712"/>
        </p:xfrm>
        <a:graphic>
          <a:graphicData uri="http://schemas.openxmlformats.org/drawingml/2006/table">
            <a:tbl>
              <a:tblPr firstRow="1" bandRow="1"/>
              <a:tblGrid>
                <a:gridCol w="1364451"/>
                <a:gridCol w="1332437"/>
                <a:gridCol w="1270398"/>
                <a:gridCol w="772156"/>
              </a:tblGrid>
              <a:tr h="44244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Коды и наименования специальностей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58" marR="27358" marT="3157" marB="3157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Квалификация(и) специалиста среднего звена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58" marR="27358" marT="3157" marB="3157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Примечания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44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11.02.01 Радиоаппаратостроение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57" marR="31357" marT="3157" marB="3157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Радиотехник</a:t>
                      </a:r>
                      <a:b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 по радиоаппаратостроению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57" marR="31357" marT="3157" marB="3157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Объединить 11.02.01 и 11.02.02 в специальность «Производство и ремонт радиоэлектронной аппаратуры и приборов»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Специальности по содержанию очень похожи, с присвоением квалификаций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техник, старший техник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57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11.02.02 Техническое обслуживание и ремонт радиоэлектронной техники (по отраслям)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57" marR="31357" marT="3157" marB="3157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</a:t>
                      </a:r>
                      <a:b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Старший техник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57" marR="31357" marT="3157" marB="3157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782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11.02.03 Эксплуатация оборудования радиосвязи и </a:t>
                      </a:r>
                      <a:r>
                        <a:rPr lang="ru-RU" sz="9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электрорадионавигации</a:t>
                      </a: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судов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57" marR="31357" marT="3157" marB="3157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57" marR="31357" marT="3157" marB="3157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Передать в УГС 26.00.00 Техника и технологии кораблестроения и водного транспорта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i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301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11.02.04 Радиотехнические комплексы и системы управления космических летательных аппаратов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57" marR="31357" marT="3157" marB="3157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Радиотехник</a:t>
                      </a:r>
                      <a:b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Старший радиотехник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57" marR="31357" marT="3157" marB="3157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Передать в УГС 25.00.00 Аэронавигация и эксплуатация авиационной и ракетно-космической техники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либо в 24.00.00 Авиационная и ракетно-космическая техника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i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13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11.02.05 Аудиовизуальная техника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57" marR="31357" marT="3157" marB="3157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</a:t>
                      </a:r>
                      <a:b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Старший техник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57" marR="31357" marT="3157" marB="3157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Исключить,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объединив с 11.02.01 и 11.02.02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57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11.02.06 Техническая эксплуатация транспортного радиоэлектронного оборудования (по видам транспорта)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57" marR="31357" marT="3157" marB="3157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</a:t>
                      </a:r>
                      <a:b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Старший техник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57" marR="31357" marT="3157" marB="3157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Передать в УГС 23.00.00 Техника и технология наземного транспорта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26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11.02.07 Радиотехнические информационные системы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57" marR="31357" marT="3157" marB="3157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Радиотехник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57" marR="31357" marT="3157" marB="3157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Передать в УГС 05.00.00 Науки о земле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Присвоить номер 05.02.04 и квалификацию Радиотехник-метеоролог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6230130" y="835179"/>
          <a:ext cx="5636223" cy="5658020"/>
        </p:xfrm>
        <a:graphic>
          <a:graphicData uri="http://schemas.openxmlformats.org/drawingml/2006/table">
            <a:tbl>
              <a:tblPr firstRow="1" bandRow="1"/>
              <a:tblGrid>
                <a:gridCol w="1615686"/>
                <a:gridCol w="1260301"/>
                <a:gridCol w="1269176"/>
                <a:gridCol w="1491060"/>
              </a:tblGrid>
              <a:tr h="44244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11.02.08 Средства связи с подвижными объектами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57" marR="31357" marT="3157" marB="3157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</a:t>
                      </a:r>
                      <a:b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 по телекоммуникациям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57" marR="31357" marT="3157" marB="3157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Исключить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32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11.02.09 Многоканальные телекоммуникационные системы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57" marR="31357" marT="3157" marB="3157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</a:t>
                      </a:r>
                      <a:b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 по телекоммуникациям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57" marR="31357" marT="3157" marB="3157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Требуют Согласования с Минобороны, (актуальна для ракетных войск)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Возможно удаление из перечня только после актуализации ФГОС 11.02.15!!!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11.02.15 Инфокоммуникационные сети и системы связи объединил в себе специальности 11.02.09 и 11.02.11, возможно в него включить и 11.02.10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83501"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11.02.10 Радиосвязь, радиовещание и телевидение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57" marR="31357" marT="3157" marB="3157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</a:t>
                      </a:r>
                      <a:b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 по телекоммуникациям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57" marR="31357" marT="3157" marB="3157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377">
                <a:tc v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5" marR="31365" marT="3158" marB="3158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5" marR="31365" marT="3158" marB="3158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26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11.02.11 Сети связи и системы коммутации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57" marR="31357" marT="3157" marB="3157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</a:t>
                      </a:r>
                      <a:b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 по телекоммуникациям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57" marR="31357" marT="3157" marB="3157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Удалить из перечня (после актуализации 11.02.15!!!)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11.02.15 Инфокоммуникационные сети и системы связи объединил в себе специальности 11.02.09 и 11.02.11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6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11.02.12 Почтовая связь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57" marR="31357" marT="3157" marB="3157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 почтовой связи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57" marR="31357" marT="3157" marB="3157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Оставить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88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11.02.13 Твердотельная электроника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57" marR="31357" marT="3157" marB="3157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57" marR="31357" marT="3157" marB="3157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Удалить из перечня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 ФГОС 11.02.16 Монтаж, техническое обслуживание и ремонт электронных приборов и устройств его дублирует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82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11.02.14 Электронные приборы и устройства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57" marR="31357" marT="3157" marB="3157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</a:t>
                      </a:r>
                      <a:b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 по электронным приборам и устройствам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57" marR="31357" marT="3157" marB="3157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Удалить из перечня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11.02.16 Монтаж, техническое обслуживание и ремонт электронных приборов и устройств его дублирует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44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11.02.15 Инфокоммуникационные сети и системы связи *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57" marR="31357" marT="3157" marB="3157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 по обслуживанию телекоммуникаций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57" marR="31357" marT="3157" marB="3157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Актуализировать на основе новых ПС!!!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актуализации сократить срок обучения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82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11.02.16 Монтаж, техническое обслуживание и ремонт электронных приборов и устройств *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57" marR="31357" marT="3157" marB="3157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 по электронным приборам и устройствам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57" marR="31357" marT="3157" marB="3157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09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яне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Тема Offic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Небесная</Template>
  <TotalTime>1607</TotalTime>
  <Words>2267</Words>
  <Application>Microsoft Office PowerPoint</Application>
  <PresentationFormat>Произвольный</PresentationFormat>
  <Paragraphs>496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Times New Roman</vt:lpstr>
      <vt:lpstr>Trebuchet MS</vt:lpstr>
      <vt:lpstr>Wingdings 3</vt:lpstr>
      <vt:lpstr>Небеса</vt:lpstr>
      <vt:lpstr>Оптимизация перечня профессий и специальностей: подходы и варианты</vt:lpstr>
      <vt:lpstr>Подготовка квалифицированных кадров - важный элемент государственной социальной политики</vt:lpstr>
      <vt:lpstr>Основные участники национальной системы квалификаций</vt:lpstr>
      <vt:lpstr>Функциональная схема взаимодействия участников национальной системы квалификаций</vt:lpstr>
      <vt:lpstr>Презентация PowerPoint</vt:lpstr>
      <vt:lpstr>Дополнительные факторы, влияющие на развитие системы квалификации</vt:lpstr>
      <vt:lpstr>Презентация PowerPoint</vt:lpstr>
      <vt:lpstr>ПРЕДЛОЖЕНИЯ И ЗАМЕЧАНИЯ ПО ПРОЕКТУ ПЕРЕЧНЯ ПРОФЕССИЙ СРЕДНЕГО ПРОФЕССИОНАЛЬНОГО ОБРАЗОВАНИЯ  УГС 11.00.00 Электроника, радиотехника и системы связи (по состоянию на 09.10.2018)</vt:lpstr>
      <vt:lpstr>ПРЕДЛОЖЕНИЯ И ЗАМЕЧАНИЯ ПО ПРОЕКТУ ПЕРЕЧНЯ СПЕЦИАЛЬНОСТЕЙ СРЕДНЕГО ПРОФЕССИОНАЛЬНОГО ОБРАЗОВАНИЯ  УГС 11.00.00 Электроника, радиотехника и системы связи (по состоянию на 09.10.2018)</vt:lpstr>
      <vt:lpstr>ПРЕДЛОЖЕНИЯ И ЗАМЕЧАНИЯ ПО ПРОЕКТУ ПЕРЕЧНЯ ПРОФЕССИЙ СРЕДНЕГО ПРОФЕССИОНАЛЬНОГО ОБРАЗОВАНИЯ  УГС 11.00.00 Электроника, радиотехника и системы связи (по состоянию на 11.10.2018)</vt:lpstr>
      <vt:lpstr>Проект перечня актуальных квалификаций направления «Связь и телекоммуникации» от спк связи, по которым будет осуществляться мониторинг</vt:lpstr>
      <vt:lpstr>Изменение структуры программ и сроков обучения</vt:lpstr>
      <vt:lpstr>Основные тенденции по актуализации перечня профессий и специальностей</vt:lpstr>
      <vt:lpstr>Презентация PowerPoint</vt:lpstr>
      <vt:lpstr>Презентация PowerPoint</vt:lpstr>
      <vt:lpstr>Информационные ресурсы</vt:lpstr>
      <vt:lpstr>Спасибо за внимание!</vt:lpstr>
    </vt:vector>
  </TitlesOfParts>
  <Company>KS54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Перспективы управления содержанием среднего профессионального образования: практика работы федеральных учебно-методических объединений (ФУМО) в системе СПО</dc:title>
  <dc:creator>Ирина</dc:creator>
  <cp:lastModifiedBy>Вика</cp:lastModifiedBy>
  <cp:revision>86</cp:revision>
  <dcterms:created xsi:type="dcterms:W3CDTF">2017-11-17T12:05:17Z</dcterms:created>
  <dcterms:modified xsi:type="dcterms:W3CDTF">2018-10-18T11:43:45Z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74064300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